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62"/>
  </p:notesMasterIdLst>
  <p:sldIdLst>
    <p:sldId id="256" r:id="rId3"/>
    <p:sldId id="482" r:id="rId4"/>
    <p:sldId id="476" r:id="rId5"/>
    <p:sldId id="477" r:id="rId6"/>
    <p:sldId id="478" r:id="rId7"/>
    <p:sldId id="479" r:id="rId8"/>
    <p:sldId id="458" r:id="rId9"/>
    <p:sldId id="483" r:id="rId10"/>
    <p:sldId id="484" r:id="rId11"/>
    <p:sldId id="493" r:id="rId12"/>
    <p:sldId id="494" r:id="rId13"/>
    <p:sldId id="495" r:id="rId14"/>
    <p:sldId id="496" r:id="rId15"/>
    <p:sldId id="314" r:id="rId16"/>
    <p:sldId id="485" r:id="rId17"/>
    <p:sldId id="480" r:id="rId18"/>
    <p:sldId id="347" r:id="rId19"/>
    <p:sldId id="486" r:id="rId20"/>
    <p:sldId id="487" r:id="rId21"/>
    <p:sldId id="488" r:id="rId22"/>
    <p:sldId id="489" r:id="rId23"/>
    <p:sldId id="490" r:id="rId24"/>
    <p:sldId id="491" r:id="rId25"/>
    <p:sldId id="492" r:id="rId26"/>
    <p:sldId id="316" r:id="rId27"/>
    <p:sldId id="544" r:id="rId28"/>
    <p:sldId id="545" r:id="rId29"/>
    <p:sldId id="542" r:id="rId30"/>
    <p:sldId id="501" r:id="rId31"/>
    <p:sldId id="502" r:id="rId32"/>
    <p:sldId id="503" r:id="rId33"/>
    <p:sldId id="505" r:id="rId34"/>
    <p:sldId id="506" r:id="rId35"/>
    <p:sldId id="507" r:id="rId36"/>
    <p:sldId id="508" r:id="rId37"/>
    <p:sldId id="510" r:id="rId38"/>
    <p:sldId id="511" r:id="rId39"/>
    <p:sldId id="512" r:id="rId40"/>
    <p:sldId id="513" r:id="rId41"/>
    <p:sldId id="515" r:id="rId42"/>
    <p:sldId id="516" r:id="rId43"/>
    <p:sldId id="517" r:id="rId44"/>
    <p:sldId id="518" r:id="rId45"/>
    <p:sldId id="525" r:id="rId46"/>
    <p:sldId id="527" r:id="rId47"/>
    <p:sldId id="528" r:id="rId48"/>
    <p:sldId id="546" r:id="rId49"/>
    <p:sldId id="530" r:id="rId50"/>
    <p:sldId id="531" r:id="rId51"/>
    <p:sldId id="532" r:id="rId52"/>
    <p:sldId id="533" r:id="rId53"/>
    <p:sldId id="534" r:id="rId54"/>
    <p:sldId id="536" r:id="rId55"/>
    <p:sldId id="538" r:id="rId56"/>
    <p:sldId id="537" r:id="rId57"/>
    <p:sldId id="539" r:id="rId58"/>
    <p:sldId id="540" r:id="rId59"/>
    <p:sldId id="543" r:id="rId60"/>
    <p:sldId id="474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30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C0E47-C5B0-46FD-BB99-F0C54C8A6BC7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7F81-EA46-43F0-B474-B744C00574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02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 dirty="0"/>
              <a:t>Today’s Accelerator starts in the PQ Circle we will apply the learning to the other two -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 dirty="0"/>
              <a:t>Today’s Accelerator starts in the PQ Circle we will apply the learning to the other two -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89" name="Shape 1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 dirty="0"/>
              <a:t>We may have the same Nature by wiring but we are all unique as no two individuals ever makes the same choices or grow up with the same Nurture.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29057" indent="-280406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1626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0276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18927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6757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1622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6487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352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6251CF-7125-4527-B579-3DF4C213ACCE}" type="slidenum">
              <a:rPr lang="en-US" altLang="en-US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43EC1A0-20FC-4948-82EF-92961DBE67AD}" type="slidenum">
              <a:rPr lang="en-US" sz="1200"/>
              <a:pPr/>
              <a:t>14</a:t>
            </a:fld>
            <a:endParaRPr lang="en-US" sz="1200" dirty="0"/>
          </a:p>
        </p:txBody>
      </p:sp>
      <p:sp>
        <p:nvSpPr>
          <p:cNvPr id="1802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ea typeface="ＭＳ Ｐゴシック" charset="-128"/>
            </a:endParaRPr>
          </a:p>
        </p:txBody>
      </p:sp>
      <p:sp>
        <p:nvSpPr>
          <p:cNvPr id="180229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72584AB-A37D-4FAD-A4EF-F78B2CE2EF83}" type="datetime1">
              <a:rPr lang="en-US" sz="1200"/>
              <a:pPr/>
              <a:t>1/9/2018</a:t>
            </a:fld>
            <a:endParaRPr lang="en-US" sz="1200" dirty="0"/>
          </a:p>
        </p:txBody>
      </p:sp>
      <p:sp>
        <p:nvSpPr>
          <p:cNvPr id="18023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1200" dirty="0" smtClean="0"/>
              <a:t>PTO: New Presentation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C7F81-EA46-43F0-B474-B744C00574D5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24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29057" indent="-280406" defTabSz="9128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1626" indent="-224325" defTabSz="9128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0276" indent="-224325" defTabSz="9128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18927" indent="-224325" defTabSz="9128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67577" indent="-224325" defTabSz="9128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16227" indent="-224325" defTabSz="9128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64878" indent="-224325" defTabSz="9128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3528" indent="-224325" defTabSz="9128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05ED4F-D0A2-4975-9AC7-4D347B85C86E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8CF78C1-B97C-4464-B1E3-322500514DC4}" type="slidenum">
              <a:rPr lang="en-US" sz="1200"/>
              <a:pPr/>
              <a:t>25</a:t>
            </a:fld>
            <a:endParaRPr lang="en-US" sz="1200" dirty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ea typeface="ＭＳ Ｐゴシック" charset="-128"/>
            </a:endParaRPr>
          </a:p>
        </p:txBody>
      </p:sp>
      <p:sp>
        <p:nvSpPr>
          <p:cNvPr id="18125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A4515FB-C190-4185-8FF3-99044102877A}" type="datetime1">
              <a:rPr lang="en-US" sz="1200"/>
              <a:pPr/>
              <a:t>1/9/2018</a:t>
            </a:fld>
            <a:endParaRPr lang="en-US" sz="1200" dirty="0"/>
          </a:p>
        </p:txBody>
      </p:sp>
      <p:sp>
        <p:nvSpPr>
          <p:cNvPr id="18125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1200" dirty="0" smtClean="0"/>
              <a:t>PTO: New Presentation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376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numbere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03225" y="5823585"/>
            <a:ext cx="4906645" cy="501015"/>
          </a:xfrm>
          <a:prstGeom prst="rect">
            <a:avLst/>
          </a:prstGeom>
        </p:spPr>
        <p:txBody>
          <a:bodyPr vert="horz"/>
          <a:lstStyle>
            <a:lvl1pPr>
              <a:defRPr sz="900" b="0" i="0">
                <a:solidFill>
                  <a:srgbClr val="455560"/>
                </a:solidFill>
                <a:latin typeface="Univers 47 CondensedLight"/>
                <a:cs typeface="Univers 47 CondensedLight"/>
              </a:defRPr>
            </a:lvl1pPr>
          </a:lstStyle>
          <a:p>
            <a:pPr lvl="0"/>
            <a:r>
              <a:rPr lang="en-US" dirty="0" smtClean="0"/>
              <a:t>Click to edit Master text styles – source copy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03224" y="1991360"/>
            <a:ext cx="5529263" cy="1767840"/>
          </a:xfrm>
          <a:prstGeom prst="rect">
            <a:avLst/>
          </a:prstGeom>
        </p:spPr>
        <p:txBody>
          <a:bodyPr vert="horz"/>
          <a:lstStyle>
            <a:lvl1pPr marL="342900" indent="-342900">
              <a:lnSpc>
                <a:spcPct val="100000"/>
              </a:lnSpc>
              <a:spcBef>
                <a:spcPts val="1224"/>
              </a:spcBef>
              <a:buClr>
                <a:srgbClr val="E86D1F"/>
              </a:buClr>
              <a:buFont typeface="+mj-lt"/>
              <a:buAutoNum type="arabicPeriod"/>
              <a:defRPr sz="1900" b="0" i="0" baseline="0">
                <a:solidFill>
                  <a:srgbClr val="455560"/>
                </a:solidFill>
                <a:latin typeface="Univers 47 CondensedLight"/>
                <a:cs typeface="Univers 47 CondensedLigh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Click to edit text click to edit text click to edit text click to edit text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403224" y="1526540"/>
            <a:ext cx="8291513" cy="596900"/>
          </a:xfrm>
          <a:prstGeom prst="rect">
            <a:avLst/>
          </a:prstGeom>
        </p:spPr>
        <p:txBody>
          <a:bodyPr vert="horz"/>
          <a:lstStyle>
            <a:lvl1pPr>
              <a:defRPr sz="2100">
                <a:solidFill>
                  <a:srgbClr val="455560"/>
                </a:solidFill>
                <a:latin typeface="Univers 57 Condensed"/>
                <a:cs typeface="Univers 57 Condensed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03225" y="507825"/>
            <a:ext cx="7689850" cy="721535"/>
          </a:xfrm>
          <a:prstGeom prst="rect">
            <a:avLst/>
          </a:prstGeom>
        </p:spPr>
        <p:txBody>
          <a:bodyPr vert="horz"/>
          <a:lstStyle>
            <a:lvl1pPr>
              <a:defRPr sz="3600">
                <a:solidFill>
                  <a:srgbClr val="E86D1F"/>
                </a:solidFill>
                <a:latin typeface="Adobe Garamond Pro"/>
                <a:cs typeface="Adobe Garamond Pro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229601" y="63246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E86D1F"/>
              </a:solidFill>
              <a:latin typeface="Univers 47 CondensedLight"/>
              <a:cs typeface="Univers 47 CondensedLight"/>
            </a:endParaRPr>
          </a:p>
        </p:txBody>
      </p:sp>
    </p:spTree>
    <p:extLst>
      <p:ext uri="{BB962C8B-B14F-4D97-AF65-F5344CB8AC3E}">
        <p14:creationId xmlns:p14="http://schemas.microsoft.com/office/powerpoint/2010/main" val="280286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64344" y="3018235"/>
            <a:ext cx="8215313" cy="1562695"/>
          </a:xfrm>
          <a:prstGeom prst="rect">
            <a:avLst/>
          </a:prstGeom>
        </p:spPr>
        <p:txBody>
          <a:bodyPr/>
          <a:lstStyle>
            <a:lvl1pPr>
              <a:defRPr sz="4400" spc="697"/>
            </a:lvl1pPr>
          </a:lstStyle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464344" y="2402086"/>
            <a:ext cx="8215313" cy="62507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160729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321457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482186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642915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3300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pic" idx="13"/>
          </p:nvPr>
        </p:nvSpPr>
        <p:spPr>
          <a:xfrm>
            <a:off x="0" y="1910953"/>
            <a:ext cx="9144000" cy="4947047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64344" y="705445"/>
            <a:ext cx="8215313" cy="1026914"/>
          </a:xfrm>
          <a:prstGeom prst="rect">
            <a:avLst/>
          </a:prstGeom>
        </p:spPr>
        <p:txBody>
          <a:bodyPr/>
          <a:lstStyle>
            <a:lvl1pPr>
              <a:defRPr sz="4400" spc="697"/>
            </a:lvl1pPr>
          </a:lstStyle>
          <a:p>
            <a: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sz="quarter" idx="1"/>
          </p:nvPr>
        </p:nvSpPr>
        <p:spPr>
          <a:xfrm>
            <a:off x="464344" y="357187"/>
            <a:ext cx="8215313" cy="35718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1700" cap="all" spc="27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160729">
              <a:spcBef>
                <a:spcPts val="0"/>
              </a:spcBef>
              <a:buClrTx/>
              <a:buSzTx/>
              <a:buNone/>
              <a:defRPr sz="1700" cap="all" spc="27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321457">
              <a:spcBef>
                <a:spcPts val="0"/>
              </a:spcBef>
              <a:buClrTx/>
              <a:buSzTx/>
              <a:buNone/>
              <a:defRPr sz="1700" cap="all" spc="27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482186">
              <a:spcBef>
                <a:spcPts val="0"/>
              </a:spcBef>
              <a:buClrTx/>
              <a:buSzTx/>
              <a:buNone/>
              <a:defRPr sz="1700" cap="all" spc="27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642915">
              <a:spcBef>
                <a:spcPts val="0"/>
              </a:spcBef>
              <a:buClrTx/>
              <a:buSzTx/>
              <a:buNone/>
              <a:defRPr sz="1700" cap="all" spc="27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3790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pic" idx="13"/>
          </p:nvPr>
        </p:nvSpPr>
        <p:spPr>
          <a:xfrm>
            <a:off x="4567535" y="4465"/>
            <a:ext cx="4572000" cy="6858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383977" y="3027164"/>
            <a:ext cx="3804047" cy="209847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sz="quarter" idx="1"/>
          </p:nvPr>
        </p:nvSpPr>
        <p:spPr>
          <a:xfrm>
            <a:off x="383977" y="2411016"/>
            <a:ext cx="3804047" cy="62507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160729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321457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482186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642915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93751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12609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pic" idx="13"/>
          </p:nvPr>
        </p:nvSpPr>
        <p:spPr>
          <a:xfrm>
            <a:off x="4572000" y="0"/>
            <a:ext cx="4572000" cy="6858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464344" y="428625"/>
            <a:ext cx="3571875" cy="130373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sz="half" idx="1"/>
          </p:nvPr>
        </p:nvSpPr>
        <p:spPr>
          <a:xfrm>
            <a:off x="464344" y="1982391"/>
            <a:ext cx="3571875" cy="4259461"/>
          </a:xfrm>
          <a:prstGeom prst="rect">
            <a:avLst/>
          </a:prstGeom>
        </p:spPr>
        <p:txBody>
          <a:bodyPr/>
          <a:lstStyle>
            <a:lvl1pPr marL="276810" indent="-276810">
              <a:spcBef>
                <a:spcPts val="2250"/>
              </a:spcBef>
              <a:defRPr sz="2100"/>
            </a:lvl1pPr>
            <a:lvl2pPr marL="553621" indent="-276810">
              <a:spcBef>
                <a:spcPts val="2250"/>
              </a:spcBef>
              <a:defRPr sz="2100"/>
            </a:lvl2pPr>
            <a:lvl3pPr marL="830431" indent="-276810">
              <a:spcBef>
                <a:spcPts val="2250"/>
              </a:spcBef>
              <a:defRPr sz="2100"/>
            </a:lvl3pPr>
            <a:lvl4pPr marL="1107242" indent="-276810">
              <a:spcBef>
                <a:spcPts val="2250"/>
              </a:spcBef>
              <a:defRPr sz="2100"/>
            </a:lvl4pPr>
            <a:lvl5pPr marL="1384052" indent="-276810">
              <a:spcBef>
                <a:spcPts val="2250"/>
              </a:spcBef>
              <a:defRPr sz="2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8097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xfrm>
            <a:off x="464344" y="1062633"/>
            <a:ext cx="8215313" cy="472380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4072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pic" sz="half" idx="13"/>
          </p:nvPr>
        </p:nvSpPr>
        <p:spPr>
          <a:xfrm>
            <a:off x="4572000" y="3430584"/>
            <a:ext cx="4572000" cy="3429001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pic" sz="half" idx="14"/>
          </p:nvPr>
        </p:nvSpPr>
        <p:spPr>
          <a:xfrm>
            <a:off x="4572000" y="0"/>
            <a:ext cx="4572000" cy="3429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pic" idx="15"/>
          </p:nvPr>
        </p:nvSpPr>
        <p:spPr>
          <a:xfrm>
            <a:off x="0" y="0"/>
            <a:ext cx="4572000" cy="6858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6732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body" sz="quarter" idx="13"/>
          </p:nvPr>
        </p:nvSpPr>
        <p:spPr>
          <a:xfrm>
            <a:off x="892969" y="4489961"/>
            <a:ext cx="7358063" cy="33374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sz="quarter" idx="14"/>
          </p:nvPr>
        </p:nvSpPr>
        <p:spPr>
          <a:xfrm>
            <a:off x="892969" y="3013051"/>
            <a:ext cx="7358063" cy="45685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8337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body" sz="quarter" idx="13"/>
          </p:nvPr>
        </p:nvSpPr>
        <p:spPr>
          <a:xfrm>
            <a:off x="892969" y="2080617"/>
            <a:ext cx="7358063" cy="33374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1700" cap="all" spc="27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4"/>
          </p:nvPr>
        </p:nvSpPr>
        <p:spPr>
          <a:xfrm>
            <a:off x="892969" y="972617"/>
            <a:ext cx="7358063" cy="45685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14" name="Shape 114"/>
          <p:cNvSpPr>
            <a:spLocks noGrp="1"/>
          </p:cNvSpPr>
          <p:nvPr>
            <p:ph type="pic" idx="15"/>
          </p:nvPr>
        </p:nvSpPr>
        <p:spPr>
          <a:xfrm>
            <a:off x="-13395" y="2540496"/>
            <a:ext cx="9144000" cy="4313039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7839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0849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546038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defTabSz="914165"/>
            <a:fld id="{F861BAFC-416F-4EB0-A750-13D5125607E2}" type="datetimeFigureOut">
              <a:rPr lang="en-US" smtClean="0">
                <a:solidFill>
                  <a:srgbClr val="000000"/>
                </a:solidFill>
              </a:rPr>
              <a:pPr defTabSz="914165"/>
              <a:t>1/9/2018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3"/>
            <a:ext cx="2895600" cy="365125"/>
          </a:xfrm>
          <a:prstGeom prst="rect">
            <a:avLst/>
          </a:prstGeom>
        </p:spPr>
        <p:txBody>
          <a:bodyPr lIns="64291" tIns="32146" rIns="64291" bIns="32146"/>
          <a:lstStyle/>
          <a:p>
            <a:pPr defTabSz="914165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34C84-C98B-4E0A-B36D-F1AA04FCB21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97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FAB0C27-231A-4CF8-A90C-99BF5EB4E536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06DC55-6102-4826-A3CD-C8BF13691EA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20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64344" y="428625"/>
            <a:ext cx="8215313" cy="100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7" tIns="35717" rIns="35717" bIns="35717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64344" y="1419820"/>
            <a:ext cx="8215313" cy="4723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7" tIns="35717" rIns="35717" bIns="3571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4423161" y="6509742"/>
            <a:ext cx="277317" cy="272186"/>
          </a:xfrm>
          <a:prstGeom prst="rect">
            <a:avLst/>
          </a:prstGeom>
          <a:ln w="12700">
            <a:miter lim="400000"/>
          </a:ln>
        </p:spPr>
        <p:txBody>
          <a:bodyPr wrap="none" lIns="35717" tIns="35717" rIns="35717" bIns="35717">
            <a:spAutoFit/>
          </a:bodyPr>
          <a:lstStyle>
            <a:lvl1pPr>
              <a:defRPr sz="1300"/>
            </a:lvl1pPr>
          </a:lstStyle>
          <a:p>
            <a:pPr algn="ctr" defTabSz="410751" hangingPunct="0"/>
            <a:fld id="{86CB4B4D-7CA3-9044-876B-883B54F8677D}" type="slidenum">
              <a:rPr kern="0">
                <a:solidFill>
                  <a:srgbClr val="FFFFFF"/>
                </a:solidFill>
                <a:sym typeface="Avenir Light"/>
              </a:rPr>
              <a:pPr algn="ctr" defTabSz="410751" hangingPunct="0"/>
              <a:t>‹#›</a:t>
            </a:fld>
            <a:endParaRPr kern="0">
              <a:solidFill>
                <a:srgbClr val="FFFFFF"/>
              </a:solidFill>
              <a:sym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173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718" r:id="rId11"/>
    <p:sldLayoutId id="2147483719" r:id="rId12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1607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482186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803643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125101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all" spc="506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titleStyle>
    <p:bodyStyle>
      <a:lvl1pPr marL="330387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660773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991160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1321547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1651933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1982320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2312707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2643094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2973480" marR="0" indent="-33038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52400"/>
            <a:ext cx="6172200" cy="2351562"/>
          </a:xfrm>
        </p:spPr>
        <p:txBody>
          <a:bodyPr>
            <a:noAutofit/>
          </a:bodyPr>
          <a:lstStyle/>
          <a:p>
            <a:r>
              <a:rPr lang="en-US" sz="3200" dirty="0" smtClean="0"/>
              <a:t>Know Yourself to lead Yourself:</a:t>
            </a:r>
            <a:br>
              <a:rPr lang="en-US" sz="3200" dirty="0" smtClean="0"/>
            </a:br>
            <a:r>
              <a:rPr lang="en-US" sz="3200" dirty="0" smtClean="0"/>
              <a:t>Transforming </a:t>
            </a:r>
            <a:r>
              <a:rPr lang="en-US" sz="3200" dirty="0" smtClean="0"/>
              <a:t>your leadership with MBTI</a:t>
            </a:r>
            <a:r>
              <a:rPr lang="en-US" sz="3200" baseline="30000" dirty="0" smtClean="0"/>
              <a:t>®</a:t>
            </a:r>
            <a:endParaRPr lang="en-US" sz="3200" baseline="300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462644" y="3581400"/>
            <a:ext cx="6528955" cy="2819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tx1"/>
                </a:solidFill>
              </a:rPr>
              <a:t>Leaders by Design</a:t>
            </a:r>
          </a:p>
          <a:p>
            <a:pPr algn="ctr"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</a:rPr>
              <a:t>January 2018</a:t>
            </a:r>
          </a:p>
          <a:p>
            <a:pPr algn="ctr">
              <a:spcBef>
                <a:spcPct val="0"/>
              </a:spcBef>
            </a:pPr>
            <a:r>
              <a:rPr lang="en-US" altLang="en-US" sz="2000" dirty="0"/>
              <a:t>	</a:t>
            </a:r>
            <a:endParaRPr lang="en-US" altLang="en-US" sz="2000" dirty="0" smtClean="0"/>
          </a:p>
          <a:p>
            <a:pPr algn="ctr">
              <a:spcBef>
                <a:spcPct val="0"/>
              </a:spcBef>
            </a:pPr>
            <a:endParaRPr lang="en-US" altLang="en-US" sz="2000" dirty="0" smtClean="0"/>
          </a:p>
          <a:p>
            <a:pPr algn="ctr">
              <a:spcBef>
                <a:spcPct val="0"/>
              </a:spcBef>
            </a:pPr>
            <a:endParaRPr lang="en-US" altLang="en-US" sz="2000" dirty="0"/>
          </a:p>
          <a:p>
            <a:pPr algn="ctr"/>
            <a:r>
              <a:rPr lang="en-US" sz="2200" dirty="0" smtClean="0"/>
              <a:t>Nicole Pinkham</a:t>
            </a:r>
          </a:p>
          <a:p>
            <a:pPr algn="ctr"/>
            <a:r>
              <a:rPr lang="en-US" sz="2200" dirty="0"/>
              <a:t>Lead Senior Training Consultant</a:t>
            </a:r>
          </a:p>
          <a:p>
            <a:pPr algn="ctr"/>
            <a:r>
              <a:rPr lang="en-US" sz="2200" dirty="0" smtClean="0"/>
              <a:t>SummaSource at </a:t>
            </a:r>
          </a:p>
          <a:p>
            <a:pPr algn="ctr"/>
            <a:r>
              <a:rPr lang="en-US" sz="2200" dirty="0" smtClean="0"/>
              <a:t>Auburn University at Montgomery</a:t>
            </a:r>
            <a:endParaRPr lang="en-US" sz="2200" dirty="0" smtClean="0"/>
          </a:p>
          <a:p>
            <a:pPr algn="ctr"/>
            <a:r>
              <a:rPr lang="en-US" sz="2200" dirty="0" smtClean="0"/>
              <a:t>334.318.4504</a:t>
            </a:r>
          </a:p>
          <a:p>
            <a:pPr algn="ctr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807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242113" y="236005"/>
            <a:ext cx="8659775" cy="6386001"/>
          </a:xfrm>
          <a:prstGeom prst="rect">
            <a:avLst/>
          </a:prstGeom>
          <a:solidFill>
            <a:srgbClr val="DEE6E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0646"/>
            <a:endParaRPr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2586314" y="1546689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76200">
            <a:solidFill>
              <a:srgbClr val="9E9FA2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6" name="Shape 126"/>
          <p:cNvSpPr/>
          <p:nvPr/>
        </p:nvSpPr>
        <p:spPr>
          <a:xfrm>
            <a:off x="3380117" y="2927547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4173919" y="1546689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88900">
            <a:solidFill>
              <a:srgbClr val="B21711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pic>
        <p:nvPicPr>
          <p:cNvPr id="1026" name="Picture 2" descr="http://papersashay.com/wp-content/uploads/2017/03/tellmesomethinggo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12" y="320045"/>
            <a:ext cx="6253690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587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242113" y="236005"/>
            <a:ext cx="8659775" cy="6386001"/>
          </a:xfrm>
          <a:prstGeom prst="rect">
            <a:avLst/>
          </a:prstGeom>
          <a:solidFill>
            <a:srgbClr val="DEE6E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0646"/>
            <a:endParaRPr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pic>
        <p:nvPicPr>
          <p:cNvPr id="124" name="image2.png"/>
          <p:cNvPicPr/>
          <p:nvPr/>
        </p:nvPicPr>
        <p:blipFill>
          <a:blip r:embed="rId3">
            <a:alphaModFix amt="12006"/>
            <a:extLst/>
          </a:blip>
          <a:stretch>
            <a:fillRect/>
          </a:stretch>
        </p:blipFill>
        <p:spPr>
          <a:xfrm>
            <a:off x="3608337" y="1420458"/>
            <a:ext cx="1927328" cy="4253914"/>
          </a:xfrm>
          <a:prstGeom prst="rect">
            <a:avLst/>
          </a:prstGeom>
          <a:ln w="3175">
            <a:miter lim="400000"/>
          </a:ln>
        </p:spPr>
      </p:pic>
      <p:sp>
        <p:nvSpPr>
          <p:cNvPr id="125" name="Shape 125"/>
          <p:cNvSpPr/>
          <p:nvPr/>
        </p:nvSpPr>
        <p:spPr>
          <a:xfrm>
            <a:off x="2586314" y="1546689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76200">
            <a:solidFill>
              <a:srgbClr val="9E9FA2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6" name="Shape 126"/>
          <p:cNvSpPr/>
          <p:nvPr/>
        </p:nvSpPr>
        <p:spPr>
          <a:xfrm>
            <a:off x="3380117" y="2927547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4173919" y="1546689"/>
            <a:ext cx="2383767" cy="238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88900">
            <a:solidFill>
              <a:schemeClr val="bg2"/>
            </a:solidFill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>
                <a:solidFill>
                  <a:srgbClr val="FFFFFF"/>
                </a:solidFill>
              </a:defRPr>
            </a:pPr>
            <a:endParaRPr sz="15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2836756" y="2331744"/>
            <a:ext cx="1425675" cy="529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 anchor="ctr">
            <a:spAutoFit/>
          </a:bodyPr>
          <a:lstStyle/>
          <a:p>
            <a:pPr defTabSz="386844">
              <a:defRPr sz="1800"/>
            </a:pPr>
            <a:r>
              <a:rPr sz="1500" b="1" dirty="0">
                <a:solidFill>
                  <a:sysClr val="windowText" lastClr="000000"/>
                </a:solidFill>
                <a:ea typeface="Calibri"/>
                <a:cs typeface="Calibri"/>
                <a:sym typeface="Calibri"/>
              </a:rPr>
              <a:t>IQ</a:t>
            </a:r>
          </a:p>
          <a:p>
            <a:pPr defTabSz="386844">
              <a:defRPr sz="1800"/>
            </a:pPr>
            <a:r>
              <a:rPr sz="1500" i="1" dirty="0">
                <a:solidFill>
                  <a:srgbClr val="53585F"/>
                </a:solidFill>
                <a:ea typeface="Calibri"/>
                <a:cs typeface="Calibri"/>
                <a:sym typeface="Calibri"/>
              </a:rPr>
              <a:t>COMPETENCY</a:t>
            </a:r>
          </a:p>
        </p:txBody>
      </p:sp>
      <p:sp>
        <p:nvSpPr>
          <p:cNvPr id="129" name="Shape 129"/>
          <p:cNvSpPr/>
          <p:nvPr/>
        </p:nvSpPr>
        <p:spPr>
          <a:xfrm>
            <a:off x="5131186" y="2331744"/>
            <a:ext cx="1499413" cy="529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 anchor="ctr">
            <a:spAutoFit/>
          </a:bodyPr>
          <a:lstStyle/>
          <a:p>
            <a:pPr defTabSz="386844">
              <a:defRPr sz="1800"/>
            </a:pPr>
            <a:r>
              <a:rPr sz="1500" b="1" dirty="0">
                <a:solidFill>
                  <a:sysClr val="windowText" lastClr="000000"/>
                </a:solidFill>
                <a:ea typeface="Calibri"/>
                <a:cs typeface="Calibri"/>
                <a:sym typeface="Calibri"/>
              </a:rPr>
              <a:t>EQ</a:t>
            </a:r>
          </a:p>
          <a:p>
            <a:pPr defTabSz="386844">
              <a:defRPr sz="1800"/>
            </a:pPr>
            <a:r>
              <a:rPr sz="1500" i="1" dirty="0">
                <a:solidFill>
                  <a:srgbClr val="53585F"/>
                </a:solidFill>
                <a:ea typeface="Calibri"/>
                <a:cs typeface="Calibri"/>
                <a:sym typeface="Calibri"/>
              </a:rPr>
              <a:t>CONNECTIVITY</a:t>
            </a:r>
          </a:p>
        </p:txBody>
      </p:sp>
      <p:sp>
        <p:nvSpPr>
          <p:cNvPr id="130" name="Shape 130"/>
          <p:cNvSpPr/>
          <p:nvPr/>
        </p:nvSpPr>
        <p:spPr>
          <a:xfrm>
            <a:off x="3853529" y="4081881"/>
            <a:ext cx="1835531" cy="529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 anchor="ctr">
            <a:spAutoFit/>
          </a:bodyPr>
          <a:lstStyle/>
          <a:p>
            <a:pPr defTabSz="386844">
              <a:defRPr sz="1800"/>
            </a:pPr>
            <a:r>
              <a:rPr sz="1500" b="1" dirty="0">
                <a:solidFill>
                  <a:sysClr val="windowText" lastClr="000000"/>
                </a:solidFill>
                <a:ea typeface="Calibri"/>
                <a:cs typeface="Calibri"/>
                <a:sym typeface="Calibri"/>
              </a:rPr>
              <a:t>PQ</a:t>
            </a:r>
          </a:p>
          <a:p>
            <a:pPr defTabSz="386844">
              <a:defRPr sz="1800"/>
            </a:pPr>
            <a:r>
              <a:rPr sz="1500" i="1" dirty="0">
                <a:solidFill>
                  <a:srgbClr val="53585F"/>
                </a:solidFill>
                <a:ea typeface="Calibri"/>
                <a:cs typeface="Calibri"/>
                <a:sym typeface="Calibri"/>
              </a:rPr>
              <a:t>SELF-AWARENESS</a:t>
            </a:r>
          </a:p>
        </p:txBody>
      </p:sp>
      <p:sp>
        <p:nvSpPr>
          <p:cNvPr id="131" name="Shape 131"/>
          <p:cNvSpPr/>
          <p:nvPr/>
        </p:nvSpPr>
        <p:spPr>
          <a:xfrm>
            <a:off x="4386363" y="3069968"/>
            <a:ext cx="476697" cy="30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 anchor="ctr">
            <a:spAutoFit/>
          </a:bodyPr>
          <a:lstStyle/>
          <a:p>
            <a:pPr defTabSz="386844">
              <a:lnSpc>
                <a:spcPct val="70000"/>
              </a:lnSpc>
              <a:defRPr sz="1800"/>
            </a:pPr>
            <a:r>
              <a:rPr sz="1100" b="1" dirty="0">
                <a:solidFill>
                  <a:srgbClr val="53585F"/>
                </a:solidFill>
                <a:ea typeface="Calibri"/>
                <a:cs typeface="Calibri"/>
                <a:sym typeface="Calibri"/>
              </a:rPr>
              <a:t>THE</a:t>
            </a:r>
          </a:p>
          <a:p>
            <a:pPr defTabSz="386844">
              <a:lnSpc>
                <a:spcPct val="70000"/>
              </a:lnSpc>
              <a:defRPr sz="1800"/>
            </a:pPr>
            <a:r>
              <a:rPr sz="1100" b="1" dirty="0">
                <a:solidFill>
                  <a:srgbClr val="53585F"/>
                </a:solidFill>
                <a:ea typeface="Calibri"/>
                <a:cs typeface="Calibri"/>
                <a:sym typeface="Calibri"/>
              </a:rPr>
              <a:t>CORE</a:t>
            </a:r>
          </a:p>
        </p:txBody>
      </p:sp>
      <p:sp>
        <p:nvSpPr>
          <p:cNvPr id="132" name="Shape 132"/>
          <p:cNvSpPr/>
          <p:nvPr/>
        </p:nvSpPr>
        <p:spPr>
          <a:xfrm>
            <a:off x="513323" y="6296192"/>
            <a:ext cx="7084291" cy="268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>
            <a:spAutoFit/>
          </a:bodyPr>
          <a:lstStyle>
            <a:lvl1pPr algn="l" defTabSz="550340">
              <a:defRPr sz="1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>
                <a:solidFill>
                  <a:srgbClr val="000000"/>
                </a:solidFill>
              </a:defRPr>
            </a:pPr>
            <a:r>
              <a:rPr sz="1300" dirty="0">
                <a:solidFill>
                  <a:srgbClr val="000000"/>
                </a:solidFill>
              </a:rPr>
              <a:t>© GiANT WORLDWIDE, Source: Inspired by Travis Bradberry &amp; Jean Greaves, Emotional Intelligence 2.0</a:t>
            </a:r>
          </a:p>
        </p:txBody>
      </p:sp>
      <p:sp>
        <p:nvSpPr>
          <p:cNvPr id="133" name="Shape 133"/>
          <p:cNvSpPr/>
          <p:nvPr/>
        </p:nvSpPr>
        <p:spPr>
          <a:xfrm>
            <a:off x="523694" y="322276"/>
            <a:ext cx="1936656" cy="623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algn="l" defTabSz="567017">
              <a:defRPr sz="30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0000"/>
                </a:solidFill>
              </a:rPr>
              <a:t>THE CORE</a:t>
            </a:r>
          </a:p>
        </p:txBody>
      </p:sp>
      <p:sp>
        <p:nvSpPr>
          <p:cNvPr id="134" name="Shape 134"/>
          <p:cNvSpPr/>
          <p:nvPr/>
        </p:nvSpPr>
        <p:spPr>
          <a:xfrm>
            <a:off x="2768304" y="2607751"/>
            <a:ext cx="128708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/>
            </a:pPr>
            <a:endParaRPr sz="1500"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098697" y="2607751"/>
            <a:ext cx="128708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/>
            </a:pPr>
            <a:endParaRPr sz="1500"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3927236" y="4357888"/>
            <a:ext cx="128708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34657" tIns="34657" rIns="34657" bIns="34657" anchor="ctr"/>
          <a:lstStyle/>
          <a:p>
            <a:pPr defTabSz="410646">
              <a:defRPr sz="2200"/>
            </a:pPr>
            <a:endParaRPr sz="1500"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768828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242113" y="236005"/>
            <a:ext cx="8659775" cy="6386001"/>
          </a:xfrm>
          <a:prstGeom prst="rect">
            <a:avLst/>
          </a:prstGeom>
          <a:solidFill>
            <a:srgbClr val="DEE6E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0646"/>
            <a:endParaRPr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42" name="Shape 142"/>
          <p:cNvSpPr/>
          <p:nvPr/>
        </p:nvSpPr>
        <p:spPr>
          <a:xfrm flipV="1">
            <a:off x="4096086" y="3453872"/>
            <a:ext cx="732984" cy="732984"/>
          </a:xfrm>
          <a:prstGeom prst="line">
            <a:avLst/>
          </a:prstGeom>
          <a:ln w="38100" cap="rnd">
            <a:solidFill>
              <a:srgbClr val="A7A7A7"/>
            </a:solidFill>
            <a:custDash>
              <a:ds d="100000" sp="200000"/>
            </a:custDash>
            <a:round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43" name="Shape 143"/>
          <p:cNvSpPr/>
          <p:nvPr/>
        </p:nvSpPr>
        <p:spPr>
          <a:xfrm flipV="1">
            <a:off x="3798991" y="3429005"/>
            <a:ext cx="1132366" cy="1"/>
          </a:xfrm>
          <a:prstGeom prst="line">
            <a:avLst/>
          </a:prstGeom>
          <a:ln w="38100" cap="rnd">
            <a:solidFill>
              <a:srgbClr val="A7A7A7"/>
            </a:solidFill>
            <a:custDash>
              <a:ds d="100000" sp="200000"/>
            </a:custDash>
            <a:round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44" name="Shape 144"/>
          <p:cNvSpPr/>
          <p:nvPr/>
        </p:nvSpPr>
        <p:spPr>
          <a:xfrm flipH="1" flipV="1">
            <a:off x="4059230" y="2665058"/>
            <a:ext cx="767912" cy="767912"/>
          </a:xfrm>
          <a:prstGeom prst="line">
            <a:avLst/>
          </a:prstGeom>
          <a:ln w="38100" cap="rnd">
            <a:solidFill>
              <a:srgbClr val="A7A7A7"/>
            </a:solidFill>
            <a:custDash>
              <a:ds d="100000" sp="200000"/>
            </a:custDash>
            <a:round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5947612" y="2847536"/>
            <a:ext cx="2430222" cy="1162928"/>
          </a:xfrm>
          <a:prstGeom prst="rect">
            <a:avLst/>
          </a:prstGeom>
          <a:gradFill>
            <a:gsLst>
              <a:gs pos="0">
                <a:srgbClr val="FBFEFF"/>
              </a:gs>
              <a:gs pos="35000">
                <a:srgbClr val="F7F7F7"/>
              </a:gs>
              <a:gs pos="100000">
                <a:srgbClr val="E1E1E1"/>
              </a:gs>
            </a:gsLst>
            <a:path path="circle">
              <a:fillToRect l="37721" t="-19636" r="62278" b="119636"/>
            </a:path>
          </a:gradFill>
          <a:ln w="63500">
            <a:solidFill>
              <a:srgbClr val="FFFFFF"/>
            </a:solidFill>
          </a:ln>
          <a:effectLst>
            <a:outerShdw blurRad="190500" dist="8455" dir="5400000" rotWithShape="0">
              <a:srgbClr val="000000"/>
            </a:outerShdw>
          </a:effectLst>
        </p:spPr>
        <p:txBody>
          <a:bodyPr lIns="0" tIns="0" rIns="0" bIns="0" anchor="ctr"/>
          <a:lstStyle/>
          <a:p>
            <a:pPr defTabSz="410646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solidFill>
                <a:sysClr val="windowText" lastClr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2546261" y="2072020"/>
            <a:ext cx="1668011" cy="939115"/>
          </a:xfrm>
          <a:prstGeom prst="rect">
            <a:avLst/>
          </a:prstGeom>
          <a:gradFill>
            <a:gsLst>
              <a:gs pos="0">
                <a:srgbClr val="FAF6FD"/>
              </a:gs>
              <a:gs pos="725">
                <a:srgbClr val="C6C5C8"/>
              </a:gs>
              <a:gs pos="100000">
                <a:srgbClr val="939393"/>
              </a:gs>
              <a:gs pos="100000">
                <a:srgbClr val="6B6B6B"/>
              </a:gs>
              <a:gs pos="100000">
                <a:srgbClr val="444444"/>
              </a:gs>
            </a:gsLst>
            <a:path path="circle">
              <a:fillToRect l="37721" t="-19636" r="62278" b="119636"/>
            </a:path>
          </a:gradFill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defTabSz="410646">
              <a:defRPr sz="4200">
                <a:solidFill>
                  <a:srgbClr val="B006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solidFill>
                <a:srgbClr val="B0062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546261" y="3071352"/>
            <a:ext cx="1668011" cy="939112"/>
          </a:xfrm>
          <a:prstGeom prst="rect">
            <a:avLst/>
          </a:prstGeom>
          <a:gradFill>
            <a:gsLst>
              <a:gs pos="0">
                <a:srgbClr val="747275"/>
              </a:gs>
              <a:gs pos="0">
                <a:srgbClr val="838284"/>
              </a:gs>
              <a:gs pos="0">
                <a:srgbClr val="939393"/>
              </a:gs>
              <a:gs pos="47804">
                <a:srgbClr val="636363"/>
              </a:gs>
              <a:gs pos="100000">
                <a:srgbClr val="333333"/>
              </a:gs>
            </a:gsLst>
            <a:path>
              <a:fillToRect l="50000" t="49999" r="50000" b="50000"/>
            </a:path>
          </a:gradFill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defTabSz="410646"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9" name="Shape 149"/>
          <p:cNvSpPr/>
          <p:nvPr/>
        </p:nvSpPr>
        <p:spPr>
          <a:xfrm rot="21592987">
            <a:off x="2906684" y="2387096"/>
            <a:ext cx="94468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defTabSz="410646">
              <a:defRPr sz="1800">
                <a:solidFill>
                  <a:srgbClr val="000000"/>
                </a:solidFill>
              </a:defRPr>
            </a:pPr>
            <a:r>
              <a:rPr sz="1800" b="1" dirty="0">
                <a:solidFill>
                  <a:srgbClr val="000000"/>
                </a:solidFill>
              </a:rPr>
              <a:t>NATURE</a:t>
            </a:r>
          </a:p>
        </p:txBody>
      </p:sp>
      <p:sp>
        <p:nvSpPr>
          <p:cNvPr id="150" name="Shape 150"/>
          <p:cNvSpPr/>
          <p:nvPr/>
        </p:nvSpPr>
        <p:spPr>
          <a:xfrm rot="21592577">
            <a:off x="2784160" y="3402408"/>
            <a:ext cx="112851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defTabSz="410646">
              <a:defRPr sz="1800">
                <a:solidFill>
                  <a:srgbClr val="000000"/>
                </a:solidFill>
              </a:defRPr>
            </a:pPr>
            <a:r>
              <a:rPr sz="1800" b="1" dirty="0">
                <a:solidFill>
                  <a:srgbClr val="000000"/>
                </a:solidFill>
              </a:rPr>
              <a:t>NURTURE</a:t>
            </a:r>
            <a:endParaRPr sz="1300" b="1" dirty="0">
              <a:solidFill>
                <a:srgbClr val="000000"/>
              </a:solidFill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508993" y="249854"/>
            <a:ext cx="737208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0000"/>
                </a:solidFill>
              </a:rPr>
              <a:t>DRIVERS THAT AFFECT YOUR </a:t>
            </a:r>
            <a:r>
              <a:rPr sz="3600" dirty="0" smtClean="0">
                <a:solidFill>
                  <a:srgbClr val="000000"/>
                </a:solidFill>
              </a:rPr>
              <a:t>BEHAVIOR</a:t>
            </a:r>
            <a:endParaRPr sz="3600" dirty="0">
              <a:solidFill>
                <a:srgbClr val="000000"/>
              </a:solidFill>
            </a:endParaRPr>
          </a:p>
        </p:txBody>
      </p:sp>
      <p:sp>
        <p:nvSpPr>
          <p:cNvPr id="152" name="Shape 152"/>
          <p:cNvSpPr/>
          <p:nvPr/>
        </p:nvSpPr>
        <p:spPr>
          <a:xfrm flipH="1" flipV="1">
            <a:off x="560544" y="834930"/>
            <a:ext cx="688172" cy="1"/>
          </a:xfrm>
          <a:prstGeom prst="line">
            <a:avLst/>
          </a:prstGeom>
          <a:ln w="38100">
            <a:solidFill>
              <a:srgbClr val="BC2306"/>
            </a:solidFill>
            <a:miter lim="400000"/>
          </a:ln>
        </p:spPr>
        <p:txBody>
          <a:bodyPr lIns="35707" tIns="35707" rIns="35707" bIns="35707" anchor="ctr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54" name="Shape 154"/>
          <p:cNvSpPr/>
          <p:nvPr/>
        </p:nvSpPr>
        <p:spPr>
          <a:xfrm rot="21592577">
            <a:off x="6063941" y="3013502"/>
            <a:ext cx="219290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10646">
              <a:defRPr sz="1800"/>
            </a:pPr>
            <a:r>
              <a:rPr sz="2700" dirty="0">
                <a:solidFill>
                  <a:srgbClr val="444444"/>
                </a:solidFill>
                <a:latin typeface="Gill Sans"/>
                <a:ea typeface="Gill Sans"/>
                <a:cs typeface="Gill Sans"/>
                <a:sym typeface="Gill Sans"/>
              </a:rPr>
              <a:t>LEADERSHIP</a:t>
            </a:r>
            <a:br>
              <a:rPr sz="2700" dirty="0">
                <a:solidFill>
                  <a:srgbClr val="444444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sz="2700" dirty="0">
                <a:solidFill>
                  <a:srgbClr val="444444"/>
                </a:solidFill>
                <a:latin typeface="Gill Sans"/>
                <a:ea typeface="Gill Sans"/>
                <a:cs typeface="Gill Sans"/>
                <a:sym typeface="Gill Sans"/>
              </a:rPr>
              <a:t>BEHAVIORS</a:t>
            </a:r>
          </a:p>
        </p:txBody>
      </p:sp>
      <p:sp>
        <p:nvSpPr>
          <p:cNvPr id="156" name="Shape 156"/>
          <p:cNvSpPr/>
          <p:nvPr/>
        </p:nvSpPr>
        <p:spPr>
          <a:xfrm>
            <a:off x="2546261" y="4010464"/>
            <a:ext cx="1668011" cy="939113"/>
          </a:xfrm>
          <a:prstGeom prst="rect">
            <a:avLst/>
          </a:prstGeom>
          <a:solidFill>
            <a:schemeClr val="bg2"/>
          </a:solidFill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defTabSz="410646"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2941037" y="4356419"/>
            <a:ext cx="89768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defTabSz="410646">
              <a:defRPr sz="1800">
                <a:solidFill>
                  <a:srgbClr val="000000"/>
                </a:solidFill>
              </a:defRPr>
            </a:pPr>
            <a:r>
              <a:rPr sz="1800" b="1" dirty="0">
                <a:solidFill>
                  <a:srgbClr val="000000"/>
                </a:solidFill>
              </a:rPr>
              <a:t>CHOICE</a:t>
            </a:r>
          </a:p>
        </p:txBody>
      </p:sp>
      <p:pic>
        <p:nvPicPr>
          <p:cNvPr id="158" name="image2.png"/>
          <p:cNvPicPr/>
          <p:nvPr/>
        </p:nvPicPr>
        <p:blipFill>
          <a:blip r:embed="rId2">
            <a:alphaModFix amt="56443"/>
            <a:extLst/>
          </a:blip>
          <a:stretch>
            <a:fillRect/>
          </a:stretch>
        </p:blipFill>
        <p:spPr>
          <a:xfrm>
            <a:off x="718252" y="2179347"/>
            <a:ext cx="1132366" cy="2499307"/>
          </a:xfrm>
          <a:prstGeom prst="rect">
            <a:avLst/>
          </a:prstGeom>
          <a:ln w="3175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4764279" y="2982516"/>
            <a:ext cx="892969" cy="892969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908D91"/>
          </a:solidFill>
          <a:ln w="508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defTabSz="410646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 sz="3000" dirty="0">
              <a:solidFill>
                <a:sysClr val="windowText" lastClr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9409660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242113" y="236005"/>
            <a:ext cx="8659775" cy="6386001"/>
          </a:xfrm>
          <a:prstGeom prst="rect">
            <a:avLst/>
          </a:prstGeom>
          <a:solidFill>
            <a:srgbClr val="DEE6E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0646"/>
            <a:endParaRPr sz="4200"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508997" y="249855"/>
            <a:ext cx="8256747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0000"/>
                </a:solidFill>
              </a:rPr>
              <a:t>THE OUGHTS AND SHOULDS OF “NURTURE”</a:t>
            </a:r>
          </a:p>
        </p:txBody>
      </p:sp>
      <p:sp>
        <p:nvSpPr>
          <p:cNvPr id="166" name="Shape 166"/>
          <p:cNvSpPr/>
          <p:nvPr/>
        </p:nvSpPr>
        <p:spPr>
          <a:xfrm>
            <a:off x="3071780" y="5715925"/>
            <a:ext cx="3251717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EARLY LIFE EXPERIENCES</a:t>
            </a:r>
          </a:p>
        </p:txBody>
      </p:sp>
      <p:sp>
        <p:nvSpPr>
          <p:cNvPr id="167" name="Shape 167"/>
          <p:cNvSpPr/>
          <p:nvPr/>
        </p:nvSpPr>
        <p:spPr>
          <a:xfrm>
            <a:off x="5361980" y="1339964"/>
            <a:ext cx="1588101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SCHOOLING</a:t>
            </a:r>
          </a:p>
        </p:txBody>
      </p:sp>
      <p:sp>
        <p:nvSpPr>
          <p:cNvPr id="168" name="Shape 168"/>
          <p:cNvSpPr/>
          <p:nvPr/>
        </p:nvSpPr>
        <p:spPr>
          <a:xfrm>
            <a:off x="706295" y="3924546"/>
            <a:ext cx="1555414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PARENTING</a:t>
            </a:r>
          </a:p>
        </p:txBody>
      </p:sp>
      <p:sp>
        <p:nvSpPr>
          <p:cNvPr id="169" name="Shape 169"/>
          <p:cNvSpPr/>
          <p:nvPr/>
        </p:nvSpPr>
        <p:spPr>
          <a:xfrm>
            <a:off x="622965" y="3005969"/>
            <a:ext cx="1219535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CULTURE</a:t>
            </a:r>
          </a:p>
        </p:txBody>
      </p:sp>
      <p:sp>
        <p:nvSpPr>
          <p:cNvPr id="170" name="Shape 170"/>
          <p:cNvSpPr/>
          <p:nvPr/>
        </p:nvSpPr>
        <p:spPr>
          <a:xfrm>
            <a:off x="793817" y="4999741"/>
            <a:ext cx="2746771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AUTHORITY FIGURES</a:t>
            </a:r>
          </a:p>
        </p:txBody>
      </p:sp>
      <p:sp>
        <p:nvSpPr>
          <p:cNvPr id="171" name="Shape 171"/>
          <p:cNvSpPr/>
          <p:nvPr/>
        </p:nvSpPr>
        <p:spPr>
          <a:xfrm>
            <a:off x="2382104" y="1339964"/>
            <a:ext cx="1895802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ROLE MODELS</a:t>
            </a:r>
          </a:p>
        </p:txBody>
      </p:sp>
      <p:sp>
        <p:nvSpPr>
          <p:cNvPr id="172" name="Shape 172"/>
          <p:cNvSpPr/>
          <p:nvPr/>
        </p:nvSpPr>
        <p:spPr>
          <a:xfrm>
            <a:off x="6957525" y="2076257"/>
            <a:ext cx="1107951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GENDER</a:t>
            </a:r>
          </a:p>
        </p:txBody>
      </p:sp>
      <p:sp>
        <p:nvSpPr>
          <p:cNvPr id="173" name="Shape 173"/>
          <p:cNvSpPr/>
          <p:nvPr/>
        </p:nvSpPr>
        <p:spPr>
          <a:xfrm>
            <a:off x="1348066" y="2172967"/>
            <a:ext cx="778835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FAITH</a:t>
            </a:r>
          </a:p>
        </p:txBody>
      </p:sp>
      <p:sp>
        <p:nvSpPr>
          <p:cNvPr id="174" name="Shape 174"/>
          <p:cNvSpPr/>
          <p:nvPr/>
        </p:nvSpPr>
        <p:spPr>
          <a:xfrm>
            <a:off x="7176965" y="3234240"/>
            <a:ext cx="1468626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SUCCESSES</a:t>
            </a:r>
          </a:p>
        </p:txBody>
      </p:sp>
      <p:sp>
        <p:nvSpPr>
          <p:cNvPr id="175" name="Shape 175"/>
          <p:cNvSpPr/>
          <p:nvPr/>
        </p:nvSpPr>
        <p:spPr>
          <a:xfrm>
            <a:off x="7036147" y="3924547"/>
            <a:ext cx="1247713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FAILURES</a:t>
            </a:r>
          </a:p>
        </p:txBody>
      </p:sp>
      <p:sp>
        <p:nvSpPr>
          <p:cNvPr id="176" name="Shape 176"/>
          <p:cNvSpPr/>
          <p:nvPr/>
        </p:nvSpPr>
        <p:spPr>
          <a:xfrm>
            <a:off x="6081264" y="4918284"/>
            <a:ext cx="1148527" cy="38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b="1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10646">
              <a:defRPr sz="1800" b="0">
                <a:solidFill>
                  <a:srgbClr val="000000"/>
                </a:solidFill>
              </a:defRPr>
            </a:pPr>
            <a:r>
              <a:rPr sz="2500" b="0" dirty="0">
                <a:solidFill>
                  <a:srgbClr val="000000"/>
                </a:solidFill>
              </a:rPr>
              <a:t>DREAMS</a:t>
            </a:r>
          </a:p>
        </p:txBody>
      </p:sp>
      <p:sp>
        <p:nvSpPr>
          <p:cNvPr id="177" name="Shape 177"/>
          <p:cNvSpPr/>
          <p:nvPr/>
        </p:nvSpPr>
        <p:spPr>
          <a:xfrm flipV="1">
            <a:off x="4557972" y="3662634"/>
            <a:ext cx="14028" cy="1897912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8" name="Shape 178"/>
          <p:cNvSpPr/>
          <p:nvPr/>
        </p:nvSpPr>
        <p:spPr>
          <a:xfrm flipV="1">
            <a:off x="2933937" y="3531622"/>
            <a:ext cx="1647618" cy="1354883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9" name="Shape 179"/>
          <p:cNvSpPr/>
          <p:nvPr/>
        </p:nvSpPr>
        <p:spPr>
          <a:xfrm flipH="1" flipV="1">
            <a:off x="2019739" y="3429005"/>
            <a:ext cx="4929248" cy="1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0" name="Shape 180"/>
          <p:cNvSpPr/>
          <p:nvPr/>
        </p:nvSpPr>
        <p:spPr>
          <a:xfrm flipV="1">
            <a:off x="4211283" y="2568072"/>
            <a:ext cx="2717854" cy="1029680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1" name="Shape 181"/>
          <p:cNvSpPr/>
          <p:nvPr/>
        </p:nvSpPr>
        <p:spPr>
          <a:xfrm flipV="1">
            <a:off x="4525886" y="1824013"/>
            <a:ext cx="1612839" cy="1612839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2" name="Shape 182"/>
          <p:cNvSpPr/>
          <p:nvPr/>
        </p:nvSpPr>
        <p:spPr>
          <a:xfrm flipH="1" flipV="1">
            <a:off x="3379609" y="1809981"/>
            <a:ext cx="1146277" cy="1626867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3" name="Shape 183"/>
          <p:cNvSpPr/>
          <p:nvPr/>
        </p:nvSpPr>
        <p:spPr>
          <a:xfrm flipH="1" flipV="1">
            <a:off x="2181339" y="2461848"/>
            <a:ext cx="2433840" cy="1064296"/>
          </a:xfrm>
          <a:prstGeom prst="line">
            <a:avLst/>
          </a:prstGeom>
          <a:ln w="25400">
            <a:solidFill>
              <a:schemeClr val="tx2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4" name="Shape 184"/>
          <p:cNvSpPr/>
          <p:nvPr/>
        </p:nvSpPr>
        <p:spPr>
          <a:xfrm flipH="1">
            <a:off x="2326903" y="3475383"/>
            <a:ext cx="2308385" cy="647621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4563156" y="3563518"/>
            <a:ext cx="1970070" cy="1291082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4592071" y="3465820"/>
            <a:ext cx="2250775" cy="607170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</p:spPr>
        <p:txBody>
          <a:bodyPr lIns="0" tIns="0" rIns="0" bIns="0"/>
          <a:lstStyle/>
          <a:p>
            <a:pPr defTabSz="321374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800" dirty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3502543" y="2359543"/>
            <a:ext cx="2138925" cy="2138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C000"/>
          </a:solidFill>
          <a:ln w="139700">
            <a:solidFill>
              <a:schemeClr val="bg1"/>
            </a:solidFill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646">
              <a:defRPr sz="1800"/>
            </a:pPr>
            <a:r>
              <a:rPr lang="en-US" b="1" dirty="0">
                <a:ea typeface="Calibri"/>
                <a:cs typeface="Calibri"/>
                <a:sym typeface="Calibri"/>
              </a:rPr>
              <a:t>OUGHTS &amp;</a:t>
            </a:r>
          </a:p>
          <a:p>
            <a:pPr algn="ctr" defTabSz="410646">
              <a:defRPr sz="1800"/>
            </a:pPr>
            <a:r>
              <a:rPr lang="en-US" b="1" dirty="0">
                <a:ea typeface="Calibri"/>
                <a:cs typeface="Calibri"/>
                <a:sym typeface="Calibri"/>
              </a:rPr>
              <a:t>SHOULDS</a:t>
            </a:r>
          </a:p>
        </p:txBody>
      </p:sp>
    </p:spTree>
    <p:extLst>
      <p:ext uri="{BB962C8B-B14F-4D97-AF65-F5344CB8AC3E}">
        <p14:creationId xmlns:p14="http://schemas.microsoft.com/office/powerpoint/2010/main" val="23935185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242113" y="236005"/>
            <a:ext cx="8659775" cy="6386001"/>
          </a:xfrm>
          <a:prstGeom prst="rect">
            <a:avLst/>
          </a:prstGeom>
          <a:solidFill>
            <a:srgbClr val="DEE6E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0646"/>
            <a:endParaRPr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2544739" y="3055450"/>
            <a:ext cx="1589638" cy="747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/>
          <a:p>
            <a:pPr defTabSz="398566">
              <a:defRPr sz="1800"/>
            </a:pPr>
            <a:r>
              <a:rPr sz="2200" dirty="0">
                <a:solidFill>
                  <a:srgbClr val="C60822"/>
                </a:solidFill>
                <a:ea typeface="Calibri"/>
                <a:cs typeface="Calibri"/>
                <a:sym typeface="Calibri"/>
              </a:rPr>
              <a:t>KNOW</a:t>
            </a:r>
          </a:p>
          <a:p>
            <a:pPr defTabSz="398566">
              <a:defRPr sz="1800"/>
            </a:pPr>
            <a:r>
              <a:rPr sz="2200" dirty="0">
                <a:solidFill>
                  <a:sysClr val="windowText" lastClr="000000"/>
                </a:solidFill>
                <a:ea typeface="Calibri"/>
                <a:cs typeface="Calibri"/>
                <a:sym typeface="Calibri"/>
              </a:rPr>
              <a:t>YOURSELF</a:t>
            </a:r>
          </a:p>
        </p:txBody>
      </p:sp>
      <p:sp>
        <p:nvSpPr>
          <p:cNvPr id="193" name="Shape 193"/>
          <p:cNvSpPr/>
          <p:nvPr/>
        </p:nvSpPr>
        <p:spPr>
          <a:xfrm>
            <a:off x="5365433" y="3055450"/>
            <a:ext cx="1589638" cy="747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/>
          <a:p>
            <a:pPr defTabSz="398566">
              <a:defRPr sz="1800"/>
            </a:pPr>
            <a:r>
              <a:rPr sz="2200" dirty="0">
                <a:solidFill>
                  <a:srgbClr val="C60822"/>
                </a:solidFill>
                <a:ea typeface="Calibri"/>
                <a:cs typeface="Calibri"/>
                <a:sym typeface="Calibri"/>
              </a:rPr>
              <a:t>LEAD</a:t>
            </a:r>
          </a:p>
          <a:p>
            <a:pPr defTabSz="398566">
              <a:defRPr sz="1800"/>
            </a:pPr>
            <a:r>
              <a:rPr sz="2200" dirty="0">
                <a:solidFill>
                  <a:sysClr val="windowText" lastClr="000000"/>
                </a:solidFill>
                <a:ea typeface="Calibri"/>
                <a:cs typeface="Calibri"/>
                <a:sym typeface="Calibri"/>
              </a:rPr>
              <a:t>YOURSELF</a:t>
            </a:r>
          </a:p>
        </p:txBody>
      </p:sp>
      <p:sp>
        <p:nvSpPr>
          <p:cNvPr id="194" name="Shape 194"/>
          <p:cNvSpPr/>
          <p:nvPr/>
        </p:nvSpPr>
        <p:spPr>
          <a:xfrm>
            <a:off x="626843" y="3199241"/>
            <a:ext cx="1127223" cy="45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defTabSz="567017"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 b="0"/>
            </a:pPr>
            <a:r>
              <a:rPr sz="2500" b="0" dirty="0">
                <a:solidFill>
                  <a:sysClr val="windowText" lastClr="000000"/>
                </a:solidFill>
              </a:rPr>
              <a:t>REALITY</a:t>
            </a:r>
          </a:p>
        </p:txBody>
      </p:sp>
      <p:sp>
        <p:nvSpPr>
          <p:cNvPr id="195" name="Shape 195"/>
          <p:cNvSpPr/>
          <p:nvPr/>
        </p:nvSpPr>
        <p:spPr>
          <a:xfrm>
            <a:off x="7395547" y="3199241"/>
            <a:ext cx="1245570" cy="45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defTabSz="567017"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 b="0"/>
            </a:pPr>
            <a:r>
              <a:rPr sz="2500" b="0" dirty="0">
                <a:solidFill>
                  <a:sysClr val="windowText" lastClr="000000"/>
                </a:solidFill>
              </a:rPr>
              <a:t>ACTIONS</a:t>
            </a:r>
          </a:p>
        </p:txBody>
      </p:sp>
      <p:sp>
        <p:nvSpPr>
          <p:cNvPr id="196" name="Shape 196"/>
          <p:cNvSpPr/>
          <p:nvPr/>
        </p:nvSpPr>
        <p:spPr>
          <a:xfrm>
            <a:off x="3445402" y="1552393"/>
            <a:ext cx="2253208" cy="45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defTabSz="567017"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 b="0"/>
            </a:pPr>
            <a:r>
              <a:rPr sz="2500" b="0" dirty="0">
                <a:solidFill>
                  <a:sysClr val="windowText" lastClr="000000"/>
                </a:solidFill>
              </a:rPr>
              <a:t>CONSEQUENCES</a:t>
            </a:r>
          </a:p>
        </p:txBody>
      </p:sp>
      <p:sp>
        <p:nvSpPr>
          <p:cNvPr id="197" name="Shape 197"/>
          <p:cNvSpPr/>
          <p:nvPr/>
        </p:nvSpPr>
        <p:spPr>
          <a:xfrm>
            <a:off x="3718337" y="4866387"/>
            <a:ext cx="1727974" cy="45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defTabSz="567017"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 b="0"/>
            </a:pPr>
            <a:r>
              <a:rPr sz="2500" b="0" dirty="0">
                <a:solidFill>
                  <a:sysClr val="windowText" lastClr="000000"/>
                </a:solidFill>
              </a:rPr>
              <a:t>TENDENCIES</a:t>
            </a:r>
          </a:p>
        </p:txBody>
      </p:sp>
      <p:sp>
        <p:nvSpPr>
          <p:cNvPr id="203" name="Shape 203"/>
          <p:cNvSpPr/>
          <p:nvPr/>
        </p:nvSpPr>
        <p:spPr>
          <a:xfrm>
            <a:off x="5903244" y="3948700"/>
            <a:ext cx="1578463" cy="1036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07" extrusionOk="0">
                <a:moveTo>
                  <a:pt x="0" y="20735"/>
                </a:moveTo>
                <a:cubicBezTo>
                  <a:pt x="10164" y="21600"/>
                  <a:pt x="17364" y="14688"/>
                  <a:pt x="21600" y="0"/>
                </a:cubicBezTo>
              </a:path>
            </a:pathLst>
          </a:custGeom>
          <a:ln w="38100">
            <a:solidFill>
              <a:srgbClr val="53585F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64274" tIns="32137" rIns="64274" bIns="32137"/>
          <a:lstStyle/>
          <a:p>
            <a:pPr defTabSz="410646"/>
            <a:endParaRPr dirty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sp>
        <p:nvSpPr>
          <p:cNvPr id="199" name="Shape 199"/>
          <p:cNvSpPr/>
          <p:nvPr/>
        </p:nvSpPr>
        <p:spPr>
          <a:xfrm rot="19303586">
            <a:off x="6389163" y="4712035"/>
            <a:ext cx="1631042" cy="45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defTabSz="567017">
              <a:defRPr sz="2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>
                <a:solidFill>
                  <a:srgbClr val="000000"/>
                </a:solidFill>
              </a:defRPr>
            </a:pPr>
            <a:r>
              <a:rPr sz="2500" dirty="0">
                <a:solidFill>
                  <a:srgbClr val="000000"/>
                </a:solidFill>
              </a:rPr>
              <a:t>(PATTERNS)</a:t>
            </a:r>
          </a:p>
        </p:txBody>
      </p:sp>
      <p:sp>
        <p:nvSpPr>
          <p:cNvPr id="200" name="Shape 200"/>
          <p:cNvSpPr/>
          <p:nvPr/>
        </p:nvSpPr>
        <p:spPr>
          <a:xfrm>
            <a:off x="523696" y="307128"/>
            <a:ext cx="5817134" cy="654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657" tIns="34657" rIns="34657" bIns="34657" anchor="ctr">
            <a:spAutoFit/>
          </a:bodyPr>
          <a:lstStyle>
            <a:lvl1pPr algn="l" defTabSz="567017">
              <a:defRPr sz="30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KNOW YOURSELF TO </a:t>
            </a:r>
            <a:r>
              <a:rPr sz="3800" dirty="0">
                <a:solidFill>
                  <a:srgbClr val="000000"/>
                </a:solidFill>
              </a:rPr>
              <a:t>LEAD</a:t>
            </a:r>
            <a:r>
              <a:rPr sz="2800" dirty="0">
                <a:solidFill>
                  <a:srgbClr val="000000"/>
                </a:solidFill>
              </a:rPr>
              <a:t> YOURSELF</a:t>
            </a:r>
          </a:p>
        </p:txBody>
      </p:sp>
      <p:pic>
        <p:nvPicPr>
          <p:cNvPr id="201" name="Infinity Loop Project.png"/>
          <p:cNvPicPr/>
          <p:nvPr/>
        </p:nvPicPr>
        <p:blipFill>
          <a:blip r:embed="rId2">
            <a:alphaModFix amt="88726"/>
            <a:extLst/>
          </a:blip>
          <a:srcRect t="24005" b="24005"/>
          <a:stretch>
            <a:fillRect/>
          </a:stretch>
        </p:blipFill>
        <p:spPr>
          <a:xfrm>
            <a:off x="1679999" y="1920116"/>
            <a:ext cx="5804648" cy="3017769"/>
          </a:xfrm>
          <a:prstGeom prst="rect">
            <a:avLst/>
          </a:prstGeom>
          <a:ln w="3175">
            <a:miter lim="400000"/>
          </a:ln>
          <a:effectLst>
            <a:outerShdw dir="5400000" rotWithShape="0">
              <a:srgbClr val="A6AAA9"/>
            </a:outerShdw>
          </a:effectLst>
        </p:spPr>
      </p:pic>
      <p:sp>
        <p:nvSpPr>
          <p:cNvPr id="202" name="Shape 202"/>
          <p:cNvSpPr/>
          <p:nvPr/>
        </p:nvSpPr>
        <p:spPr>
          <a:xfrm>
            <a:off x="513327" y="6296192"/>
            <a:ext cx="1611639" cy="268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3637" tIns="33637" rIns="33637" bIns="33637">
            <a:spAutoFit/>
          </a:bodyPr>
          <a:lstStyle>
            <a:lvl1pPr algn="l" defTabSz="550340">
              <a:defRPr sz="1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hangingPunct="1">
              <a:defRPr sz="1800">
                <a:solidFill>
                  <a:srgbClr val="000000"/>
                </a:solidFill>
              </a:defRPr>
            </a:pPr>
            <a:r>
              <a:rPr sz="1300" dirty="0">
                <a:solidFill>
                  <a:srgbClr val="000000"/>
                </a:solidFill>
              </a:rPr>
              <a:t>© GiANT WORLDWIDE</a:t>
            </a:r>
          </a:p>
        </p:txBody>
      </p:sp>
    </p:spTree>
    <p:extLst>
      <p:ext uri="{BB962C8B-B14F-4D97-AF65-F5344CB8AC3E}">
        <p14:creationId xmlns:p14="http://schemas.microsoft.com/office/powerpoint/2010/main" val="2604535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307975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defRPr/>
            </a:pPr>
            <a:r>
              <a:rPr lang="en-US" b="0" kern="0" dirty="0" smtClean="0"/>
              <a:t>Transformational Leadership</a:t>
            </a:r>
            <a:endParaRPr lang="en-US" b="0" kern="0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1905000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n-lt"/>
              </a:rPr>
              <a:t>Creates valuable and positive change in followers with the end goal of developing followers into leaders.  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pic>
        <p:nvPicPr>
          <p:cNvPr id="2050" name="Picture 2" descr="http://enrichmentjournal.ag.org/images/201001_images/300/201001_074_sidebar_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40579"/>
            <a:ext cx="2857500" cy="2428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9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lide3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9" b="6719"/>
          <a:stretch/>
        </p:blipFill>
        <p:spPr bwMode="auto">
          <a:xfrm>
            <a:off x="-1" y="1143000"/>
            <a:ext cx="9144001" cy="523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65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1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24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28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6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56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eaLnBrk="1" hangingPunct="1"/>
            <a:r>
              <a:rPr lang="en-US" dirty="0" smtClean="0"/>
              <a:t>Levels of Confidence</a:t>
            </a:r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rot="10800000" flipH="1">
            <a:off x="4572000" y="1600200"/>
            <a:ext cx="1587" cy="685800"/>
          </a:xfrm>
          <a:prstGeom prst="line">
            <a:avLst/>
          </a:prstGeom>
          <a:noFill/>
          <a:ln w="88900">
            <a:solidFill>
              <a:srgbClr val="207984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rot="10800000" flipH="1">
            <a:off x="4572000" y="3048000"/>
            <a:ext cx="1587" cy="685800"/>
          </a:xfrm>
          <a:prstGeom prst="line">
            <a:avLst/>
          </a:prstGeom>
          <a:noFill/>
          <a:ln w="88900">
            <a:solidFill>
              <a:srgbClr val="207984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81000" y="3886200"/>
            <a:ext cx="838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Self-estimated type </a:t>
            </a:r>
            <a:endParaRPr lang="en-US" dirty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81000" y="5257800"/>
            <a:ext cx="838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True type—innate predispositions</a:t>
            </a:r>
            <a:endParaRPr lang="en-US" dirty="0"/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 rot="10800000" flipH="1">
            <a:off x="4572001" y="4495800"/>
            <a:ext cx="1587" cy="685800"/>
          </a:xfrm>
          <a:prstGeom prst="line">
            <a:avLst/>
          </a:prstGeom>
          <a:noFill/>
          <a:ln w="88900">
            <a:solidFill>
              <a:srgbClr val="207984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457200" y="9906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132080" bIns="50800"/>
          <a:lstStyle/>
          <a:p>
            <a:pPr algn="ctr" eaLnBrk="1" hangingPunct="1">
              <a:spcBef>
                <a:spcPct val="20000"/>
              </a:spcBef>
              <a:buClr>
                <a:srgbClr val="FF6F08"/>
              </a:buClr>
              <a:buFont typeface="Wingdings" pitchFamily="2" charset="2"/>
              <a:buNone/>
            </a:pPr>
            <a:r>
              <a:rPr lang="en-US" sz="3200" dirty="0"/>
              <a:t>“Best-fit” type</a:t>
            </a: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381000" y="23622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132080" bIns="50800"/>
          <a:lstStyle/>
          <a:p>
            <a:pPr algn="ctr" eaLnBrk="1" hangingPunct="1">
              <a:spcBef>
                <a:spcPct val="20000"/>
              </a:spcBef>
              <a:buClr>
                <a:srgbClr val="FF6F08"/>
              </a:buClr>
              <a:buFont typeface="Wingdings" pitchFamily="2" charset="2"/>
              <a:buNone/>
            </a:pPr>
            <a:r>
              <a:rPr lang="en-US" sz="3200" dirty="0"/>
              <a:t>Reported type</a:t>
            </a:r>
          </a:p>
        </p:txBody>
      </p:sp>
    </p:spTree>
    <p:extLst>
      <p:ext uri="{BB962C8B-B14F-4D97-AF65-F5344CB8AC3E}">
        <p14:creationId xmlns:p14="http://schemas.microsoft.com/office/powerpoint/2010/main" val="35636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7" grpId="0"/>
      <p:bldP spid="18" grpId="0" animBg="1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1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04800" y="50800"/>
            <a:ext cx="6719888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/>
              </a:rPr>
              <a:t>Questions to Consider</a:t>
            </a:r>
            <a:endParaRPr lang="en-US" b="1" dirty="0">
              <a:effectLst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352550"/>
            <a:ext cx="7339013" cy="3508375"/>
          </a:xfrm>
        </p:spPr>
        <p:txBody>
          <a:bodyPr>
            <a:noAutofit/>
          </a:bodyPr>
          <a:lstStyle/>
          <a:p>
            <a:r>
              <a:rPr lang="en-US" sz="2400" dirty="0"/>
              <a:t>Why are some people excited by change while others find it overwhelming and draining?</a:t>
            </a:r>
          </a:p>
          <a:p>
            <a:r>
              <a:rPr lang="en-US" sz="2400" dirty="0"/>
              <a:t>Why do some people want to jump into implementation while others want to reflect and think through it first?</a:t>
            </a:r>
          </a:p>
          <a:p>
            <a:r>
              <a:rPr lang="en-US" sz="2400" dirty="0"/>
              <a:t>Why do some people want to know the details, specifics and steps involved while others want only the big picture and long-term goals?</a:t>
            </a:r>
          </a:p>
          <a:p>
            <a:r>
              <a:rPr lang="en-US" sz="2400" dirty="0"/>
              <a:t>Why do some people focus on the tasks to be done while others focus on the effects on and needs of the people involved?</a:t>
            </a:r>
          </a:p>
          <a:p>
            <a:r>
              <a:rPr lang="en-US" sz="2400" dirty="0"/>
              <a:t>Why do some people want plans with time lines while others want flexibility and fun?</a:t>
            </a:r>
          </a:p>
        </p:txBody>
      </p:sp>
    </p:spTree>
    <p:extLst>
      <p:ext uri="{BB962C8B-B14F-4D97-AF65-F5344CB8AC3E}">
        <p14:creationId xmlns:p14="http://schemas.microsoft.com/office/powerpoint/2010/main" val="196226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7467600" cy="6092952"/>
          </a:xfrm>
        </p:spPr>
        <p:txBody>
          <a:bodyPr>
            <a:normAutofit/>
          </a:bodyPr>
          <a:lstStyle/>
          <a:p>
            <a:pPr marL="0" indent="0" algn="ctr">
              <a:buNone/>
              <a:tabLst>
                <a:tab pos="633413" algn="l"/>
              </a:tabLst>
            </a:pPr>
            <a:r>
              <a:rPr lang="en-US" sz="4000" dirty="0" smtClean="0"/>
              <a:t>Who Are YOU?</a:t>
            </a:r>
          </a:p>
          <a:p>
            <a:pPr marL="0" indent="0" algn="ctr">
              <a:buNone/>
              <a:tabLst>
                <a:tab pos="633413" algn="l"/>
              </a:tabLst>
            </a:pPr>
            <a:endParaRPr lang="en-US" sz="4000" dirty="0" smtClean="0"/>
          </a:p>
          <a:p>
            <a:pPr marL="0" indent="0" algn="ctr">
              <a:buNone/>
              <a:tabLst>
                <a:tab pos="633413" algn="l"/>
              </a:tabLst>
            </a:pPr>
            <a:r>
              <a:rPr lang="en-US" sz="4000" dirty="0" smtClean="0"/>
              <a:t>What are your strengths?</a:t>
            </a:r>
          </a:p>
          <a:p>
            <a:pPr marL="0" indent="0" algn="ctr">
              <a:buNone/>
              <a:tabLst>
                <a:tab pos="633413" algn="l"/>
              </a:tabLst>
            </a:pPr>
            <a:endParaRPr lang="en-US" sz="4000" dirty="0" smtClean="0"/>
          </a:p>
          <a:p>
            <a:pPr marL="0" indent="0" algn="ctr">
              <a:buNone/>
              <a:tabLst>
                <a:tab pos="633413" algn="l"/>
              </a:tabLst>
            </a:pPr>
            <a:r>
              <a:rPr lang="en-US" sz="4000" dirty="0" smtClean="0"/>
              <a:t>What are your blind spots?</a:t>
            </a:r>
          </a:p>
          <a:p>
            <a:pPr marL="0" indent="0" algn="ctr">
              <a:buNone/>
              <a:tabLst>
                <a:tab pos="633413" algn="l"/>
              </a:tabLst>
            </a:pPr>
            <a:endParaRPr lang="en-US" sz="4000" dirty="0" smtClean="0"/>
          </a:p>
          <a:p>
            <a:pPr marL="0" indent="0" algn="ctr">
              <a:buNone/>
              <a:tabLst>
                <a:tab pos="633413" algn="l"/>
              </a:tabLst>
            </a:pPr>
            <a:r>
              <a:rPr lang="en-US" sz="4000" dirty="0" smtClean="0"/>
              <a:t>What areas do you need to improve to lead with greater effectiveness?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2666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accent1"/>
                </a:solidFill>
              </a:rPr>
              <a:t>LEADERSHIP AND MBTI</a:t>
            </a:r>
            <a:r>
              <a:rPr lang="en-US" sz="4800" baseline="30000" dirty="0" smtClean="0">
                <a:solidFill>
                  <a:schemeClr val="accent1"/>
                </a:solidFill>
              </a:rPr>
              <a:t>®</a:t>
            </a:r>
            <a:r>
              <a:rPr lang="en-US" sz="4800" dirty="0" smtClean="0">
                <a:solidFill>
                  <a:schemeClr val="accent1"/>
                </a:solidFill>
              </a:rPr>
              <a:t> 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7467600" cy="4416552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In what area do I need to stretch the most?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3075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Type Dynamics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2064" y="1828800"/>
            <a:ext cx="8610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 </a:t>
            </a:r>
            <a:r>
              <a:rPr lang="en-US" sz="3200" dirty="0" smtClean="0"/>
              <a:t>First Function (Dominant)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 Second Function (Auxiliary)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 Third Function (Tertiary)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  Fourth Function (Inferior)</a:t>
            </a:r>
          </a:p>
          <a:p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048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Type Dynamics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011680"/>
            <a:ext cx="8610600" cy="487375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People who prefer Extraversion express their favorite function outwardly.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People who prefer Introversion keep their favorite function inwardly, expressing their second function outwardly.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3536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5" y="-32657"/>
            <a:ext cx="7467600" cy="87085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Type Dynamics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075" y="1600200"/>
            <a:ext cx="8446325" cy="5105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300" dirty="0" smtClean="0"/>
              <a:t>ESFP &amp; ESTP – Dominant Extraverted Sensing 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chemeClr val="accent1"/>
                </a:solidFill>
              </a:rPr>
              <a:t>ENTP &amp; ENFP – Dominant Extraverted Intuition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rgbClr val="00B050"/>
                </a:solidFill>
              </a:rPr>
              <a:t>ISTJ &amp; ISFJ – Dominant Introverted Sensing</a:t>
            </a:r>
            <a:endParaRPr lang="en-US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3300" dirty="0" smtClean="0">
                <a:solidFill>
                  <a:srgbClr val="7030A0"/>
                </a:solidFill>
              </a:rPr>
              <a:t>INFJ &amp; INTJ – Dominant Introverted Intuition</a:t>
            </a:r>
          </a:p>
          <a:p>
            <a:pPr marL="0" indent="0">
              <a:buNone/>
            </a:pPr>
            <a:r>
              <a:rPr lang="en-US" sz="3300" dirty="0" smtClean="0"/>
              <a:t>ESTJ &amp; ENTJ – Dominant Extraverted Thinking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rgbClr val="002060"/>
                </a:solidFill>
              </a:rPr>
              <a:t>ESFJ &amp; ENFJ – Dominant Extraverted Feeling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rgbClr val="00B050"/>
                </a:solidFill>
              </a:rPr>
              <a:t>ISTP &amp; INTP – Dominant Introverted Thinking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rgbClr val="7030A0"/>
                </a:solidFill>
              </a:rPr>
              <a:t>ISFP &amp; INFP – Dominant Introverted Feeling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6675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TYPE DEVELOPMENT AND LEADERSHIP DEVELOPMENT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828800"/>
            <a:ext cx="9525000" cy="48768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 </a:t>
            </a:r>
            <a:r>
              <a:rPr lang="en-US" sz="3000" dirty="0"/>
              <a:t>The Specialist </a:t>
            </a:r>
            <a:r>
              <a:rPr lang="en-US" sz="3000" dirty="0" smtClean="0"/>
              <a:t>Years (see pages 12-13)</a:t>
            </a:r>
          </a:p>
          <a:p>
            <a:pPr marL="547688" lvl="2" indent="-36513">
              <a:buNone/>
            </a:pPr>
            <a:r>
              <a:rPr lang="en-US" sz="3000" dirty="0" smtClean="0"/>
              <a:t>	Favorite function – </a:t>
            </a:r>
            <a:r>
              <a:rPr lang="en-US" sz="3000" dirty="0" smtClean="0"/>
              <a:t>teens </a:t>
            </a:r>
            <a:r>
              <a:rPr lang="en-US" sz="3000" dirty="0" smtClean="0"/>
              <a:t>and </a:t>
            </a:r>
            <a:r>
              <a:rPr lang="en-US" sz="3000" dirty="0" smtClean="0"/>
              <a:t>twenties</a:t>
            </a:r>
            <a:endParaRPr lang="en-US" sz="3000" dirty="0" smtClean="0"/>
          </a:p>
          <a:p>
            <a:pPr marL="547688" lvl="2" indent="-36513">
              <a:buNone/>
            </a:pPr>
            <a:r>
              <a:rPr lang="en-US" sz="3000" dirty="0" smtClean="0"/>
              <a:t>	Second function – </a:t>
            </a:r>
            <a:r>
              <a:rPr lang="en-US" sz="3000" dirty="0" smtClean="0"/>
              <a:t>late teens </a:t>
            </a:r>
            <a:r>
              <a:rPr lang="en-US" sz="3000" dirty="0" smtClean="0"/>
              <a:t>through </a:t>
            </a:r>
            <a:r>
              <a:rPr lang="en-US" sz="3000" dirty="0" smtClean="0"/>
              <a:t>thirties</a:t>
            </a:r>
            <a:endParaRPr lang="en-US" sz="3000" dirty="0" smtClean="0"/>
          </a:p>
          <a:p>
            <a:pPr marL="547688" lvl="2" indent="-36513">
              <a:buNone/>
            </a:pPr>
            <a:endParaRPr lang="en-US" sz="3000" dirty="0"/>
          </a:p>
          <a:p>
            <a:r>
              <a:rPr lang="en-US" sz="3000" dirty="0"/>
              <a:t> The Generalist </a:t>
            </a:r>
            <a:r>
              <a:rPr lang="en-US" sz="3000" dirty="0" smtClean="0"/>
              <a:t>Years</a:t>
            </a:r>
          </a:p>
          <a:p>
            <a:pPr marL="273050" lvl="1" indent="130175">
              <a:buNone/>
            </a:pPr>
            <a:r>
              <a:rPr lang="en-US" sz="3000" dirty="0" smtClean="0"/>
              <a:t> </a:t>
            </a:r>
            <a:r>
              <a:rPr lang="en-US" sz="3000" dirty="0" smtClean="0"/>
              <a:t>Third </a:t>
            </a:r>
            <a:r>
              <a:rPr lang="en-US" sz="3000" dirty="0" smtClean="0"/>
              <a:t>function – Twenties through forties</a:t>
            </a:r>
          </a:p>
          <a:p>
            <a:pPr marL="274320" lvl="1" indent="0">
              <a:buNone/>
            </a:pPr>
            <a:r>
              <a:rPr lang="en-US" sz="3000" dirty="0"/>
              <a:t> </a:t>
            </a:r>
            <a:r>
              <a:rPr lang="en-US" sz="3000" dirty="0" smtClean="0"/>
              <a:t>  </a:t>
            </a:r>
            <a:r>
              <a:rPr lang="en-US" sz="3000" dirty="0" smtClean="0"/>
              <a:t>Fourth </a:t>
            </a:r>
            <a:r>
              <a:rPr lang="en-US" sz="3000" dirty="0" smtClean="0"/>
              <a:t>process – Forties through Sixties	</a:t>
            </a:r>
          </a:p>
          <a:p>
            <a:pPr marL="274320" lvl="1" indent="0">
              <a:buNone/>
            </a:pPr>
            <a:endParaRPr lang="en-US" sz="3000" dirty="0"/>
          </a:p>
          <a:p>
            <a:r>
              <a:rPr lang="en-US" sz="3000" dirty="0"/>
              <a:t> Dual-Mindedness</a:t>
            </a:r>
          </a:p>
        </p:txBody>
      </p:sp>
    </p:spTree>
    <p:extLst>
      <p:ext uri="{BB962C8B-B14F-4D97-AF65-F5344CB8AC3E}">
        <p14:creationId xmlns:p14="http://schemas.microsoft.com/office/powerpoint/2010/main" val="673952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934200" cy="990600"/>
          </a:xfrm>
        </p:spPr>
        <p:txBody>
          <a:bodyPr/>
          <a:lstStyle/>
          <a:p>
            <a:pPr algn="ctr"/>
            <a:r>
              <a:rPr lang="en-US" dirty="0" smtClean="0"/>
              <a:t>Your Leadership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6600" y="2372043"/>
            <a:ext cx="1905000" cy="2074206"/>
          </a:xfrm>
          <a:solidFill>
            <a:srgbClr val="FFC000"/>
          </a:solidFill>
          <a:ln>
            <a:solidFill>
              <a:schemeClr val="accent1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04800" y="1143000"/>
            <a:ext cx="2819400" cy="2743200"/>
          </a:xfrm>
          <a:prstGeom prst="ellipse">
            <a:avLst/>
          </a:prstGeom>
          <a:solidFill>
            <a:schemeClr val="accent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590800" y="2229653"/>
            <a:ext cx="2819400" cy="2743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57200" y="3276600"/>
            <a:ext cx="2819400" cy="2743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6300" y="1804416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prstClr val="white"/>
                </a:solidFill>
                <a:latin typeface="Arial"/>
              </a:rPr>
              <a:t>Mindset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Viewpoints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Beliefs</a:t>
            </a:r>
            <a:endParaRPr lang="en-US" sz="18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6300" y="3898392"/>
            <a:ext cx="2209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prstClr val="white"/>
                </a:solidFill>
                <a:latin typeface="Arial"/>
              </a:rPr>
              <a:t>Style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Who you are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What you bring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Habits of behavior</a:t>
            </a:r>
            <a:endParaRPr lang="en-US" sz="18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6100" y="2901530"/>
            <a:ext cx="220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prstClr val="white"/>
                </a:solidFill>
                <a:latin typeface="Arial"/>
              </a:rPr>
              <a:t>Skills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Competencies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Abilities</a:t>
            </a:r>
            <a:endParaRPr lang="en-US" sz="18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9606" y="6092279"/>
            <a:ext cx="6717792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prstClr val="white"/>
                </a:solidFill>
                <a:latin typeface="Arial"/>
              </a:rPr>
              <a:t>LEARNING LOOP</a:t>
            </a:r>
            <a:endParaRPr lang="en-US" sz="20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105400" y="2935141"/>
            <a:ext cx="1981200" cy="1127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3314313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prstClr val="white"/>
                </a:solidFill>
                <a:latin typeface="Arial"/>
              </a:rPr>
              <a:t>Behaviors</a:t>
            </a:r>
            <a:endParaRPr lang="en-US" sz="18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7645908" y="4652444"/>
            <a:ext cx="8382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9412" y="607076"/>
            <a:ext cx="1580388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prstClr val="white"/>
                </a:solidFill>
                <a:latin typeface="Arial"/>
              </a:rPr>
              <a:t>CONTEXT</a:t>
            </a:r>
            <a:endParaRPr lang="en-US" sz="2000" b="1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8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609600" y="685800"/>
            <a:ext cx="7467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4400" b="1" dirty="0">
                <a:latin typeface="+mn-lt"/>
              </a:rPr>
              <a:t>“A good leader inspires others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400" b="1" dirty="0">
                <a:latin typeface="+mn-lt"/>
              </a:rPr>
              <a:t>with confidence in him;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400" b="1" dirty="0">
                <a:latin typeface="+mn-lt"/>
              </a:rPr>
              <a:t>a great leader inspires them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400" b="1" dirty="0">
                <a:latin typeface="+mn-lt"/>
              </a:rPr>
              <a:t>with confidence in themselves.”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400" b="1" dirty="0">
                <a:solidFill>
                  <a:srgbClr val="C00000"/>
                </a:solidFill>
                <a:latin typeface="+mj-lt"/>
              </a:rPr>
              <a:t>						</a:t>
            </a:r>
            <a:r>
              <a:rPr lang="en-US" sz="1800" b="1" dirty="0">
                <a:latin typeface="+mj-lt"/>
              </a:rPr>
              <a:t>--</a:t>
            </a:r>
            <a:r>
              <a:rPr lang="en-US" sz="2400" b="1" dirty="0">
                <a:latin typeface="+mj-lt"/>
              </a:rPr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2929609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16-Room House</a:t>
            </a:r>
            <a:endParaRPr lang="en-US" dirty="0" smtClean="0">
              <a:solidFill>
                <a:srgbClr val="66FF33"/>
              </a:solidFill>
            </a:endParaRPr>
          </a:p>
        </p:txBody>
      </p:sp>
      <p:pic>
        <p:nvPicPr>
          <p:cNvPr id="83971" name="Picture 3" descr="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5" t="14163" r="18347" b="18352"/>
          <a:stretch>
            <a:fillRect/>
          </a:stretch>
        </p:blipFill>
        <p:spPr bwMode="auto">
          <a:xfrm>
            <a:off x="1371600" y="1600200"/>
            <a:ext cx="6172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9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477000" cy="1894362"/>
          </a:xfrm>
        </p:spPr>
        <p:txBody>
          <a:bodyPr>
            <a:noAutofit/>
          </a:bodyPr>
          <a:lstStyle/>
          <a:p>
            <a:r>
              <a:rPr lang="en-US" sz="5400" dirty="0" smtClean="0"/>
              <a:t>MBTI and STRESS</a:t>
            </a:r>
            <a:endParaRPr lang="en-US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0" i="1" dirty="0" smtClean="0">
                <a:solidFill>
                  <a:schemeClr val="tx1"/>
                </a:solidFill>
              </a:rPr>
              <a:t>In the GRIP</a:t>
            </a:r>
            <a:endParaRPr lang="en-US" sz="4400" b="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600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pinkham.SUMMASOURCE\Downloads\ENF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66800"/>
            <a:ext cx="5394960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884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93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54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30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46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72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87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30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67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44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4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37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30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4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63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793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80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7620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91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29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301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012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750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67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359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233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576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613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487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426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137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584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Wrap-Up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did you learn about yourself as a leader and your response under stress?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can you do differently as a result of what your learned or experienced?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4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752600" y="990600"/>
            <a:ext cx="6705600" cy="2895600"/>
          </a:xfrm>
        </p:spPr>
        <p:txBody>
          <a:bodyPr>
            <a:normAutofit/>
          </a:bodyPr>
          <a:lstStyle/>
          <a:p>
            <a:pPr algn="r"/>
            <a:r>
              <a:rPr lang="en-US" sz="3100" dirty="0" smtClean="0"/>
              <a:t>“Leadership </a:t>
            </a:r>
            <a:r>
              <a:rPr lang="en-US" sz="3100" dirty="0"/>
              <a:t>and learning are indispensable to each other</a:t>
            </a:r>
            <a:r>
              <a:rPr lang="en-US" sz="3100" dirty="0" smtClean="0"/>
              <a:t>.”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2700" b="0" dirty="0"/>
              <a:t>John F. Kennedy</a:t>
            </a:r>
            <a:br>
              <a:rPr lang="en-US" sz="2700" b="0" dirty="0"/>
            </a:br>
            <a:endParaRPr lang="en-US" sz="2700" b="0" dirty="0"/>
          </a:p>
        </p:txBody>
      </p:sp>
      <p:pic>
        <p:nvPicPr>
          <p:cNvPr id="14338" name="Picture 2" descr="http://mikedriggers.files.wordpress.com/2009/12/learn_le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14800"/>
            <a:ext cx="4367082" cy="2274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700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_Template1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all" spc="384" normalizeH="0" baseline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1135</TotalTime>
  <Words>571</Words>
  <Application>Microsoft Office PowerPoint</Application>
  <PresentationFormat>On-screen Show (4:3)</PresentationFormat>
  <Paragraphs>143</Paragraphs>
  <Slides>59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1" baseType="lpstr">
      <vt:lpstr>Oriel</vt:lpstr>
      <vt:lpstr>1_New_Template1</vt:lpstr>
      <vt:lpstr>Know Yourself to lead Yourself: Transforming your leadership with MBTI®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Levels of Confidence</vt:lpstr>
      <vt:lpstr>PowerPoint Presentation</vt:lpstr>
      <vt:lpstr>Questions to Consider</vt:lpstr>
      <vt:lpstr>PowerPoint Presentation</vt:lpstr>
      <vt:lpstr>LEADERSHIP AND MBTI® </vt:lpstr>
      <vt:lpstr>Type Dynamics</vt:lpstr>
      <vt:lpstr>Type Dynamics</vt:lpstr>
      <vt:lpstr>Type Dynamics </vt:lpstr>
      <vt:lpstr>TYPE DEVELOPMENT AND LEADERSHIP DEVELOPMENT</vt:lpstr>
      <vt:lpstr>Your Leadership Map</vt:lpstr>
      <vt:lpstr>PowerPoint Presentation</vt:lpstr>
      <vt:lpstr>16-Room House</vt:lpstr>
      <vt:lpstr>MBTI and STRESS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Wrap-Up</vt:lpstr>
      <vt:lpstr>“Leadership and learning are indispensable to each other.”  John F. Kennedy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Strengthening your leadership with MBTI®</dc:title>
  <dc:creator>Nicole Pinkham</dc:creator>
  <cp:lastModifiedBy>Nicole Pinkham</cp:lastModifiedBy>
  <cp:revision>87</cp:revision>
  <dcterms:created xsi:type="dcterms:W3CDTF">2013-04-02T01:38:39Z</dcterms:created>
  <dcterms:modified xsi:type="dcterms:W3CDTF">2018-01-09T16:13:43Z</dcterms:modified>
</cp:coreProperties>
</file>