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tif" ContentType="image/tif"/>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9"/>
  </p:notesMasterIdLst>
  <p:sldIdLst>
    <p:sldId id="353" r:id="rId2"/>
    <p:sldId id="349" r:id="rId3"/>
    <p:sldId id="350" r:id="rId4"/>
    <p:sldId id="351" r:id="rId5"/>
    <p:sldId id="352" r:id="rId6"/>
    <p:sldId id="256" r:id="rId7"/>
    <p:sldId id="257" r:id="rId8"/>
    <p:sldId id="258" r:id="rId9"/>
    <p:sldId id="259" r:id="rId10"/>
    <p:sldId id="260" r:id="rId11"/>
    <p:sldId id="261" r:id="rId12"/>
    <p:sldId id="262" r:id="rId13"/>
    <p:sldId id="347" r:id="rId14"/>
    <p:sldId id="348"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 id="342" r:id="rId95"/>
    <p:sldId id="344" r:id="rId96"/>
    <p:sldId id="345" r:id="rId97"/>
    <p:sldId id="343" r:id="rId9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84B4"/>
    <a:srgbClr val="3998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n" i="on">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EEE7283C-3CF3-47DC-8721-378D4A62B22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Row>
  </a:tblStyle>
  <a:tblStyle styleId="{CF821DB8-F4EB-4A41-A1BA-3FCAFE7338EE}"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Row>
  </a:tblStyle>
  <a:tblStyle styleId="{33BA23B1-9221-436E-865A-0063620EA4FD}"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Row>
  </a:tblStyle>
  <a:tblStyle styleId="{2708684C-4D16-4618-839F-0558EEFCDFE6}" styleName="">
    <a:tblBg/>
    <a:wholeTbl>
      <a:tcTxStyle b="on" i="on">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6" d="100"/>
          <a:sy n="56" d="100"/>
        </p:scale>
        <p:origin x="-1832" y="-112"/>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presProps" Target="presProps.xml"/><Relationship Id="rId102" Type="http://schemas.openxmlformats.org/officeDocument/2006/relationships/viewProps" Target="viewProps.xml"/><Relationship Id="rId103" Type="http://schemas.openxmlformats.org/officeDocument/2006/relationships/theme" Target="theme/theme1.xml"/><Relationship Id="rId10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notesMaster" Target="notesMasters/notes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printerSettings" Target="printerSettings/printerSettings1.bin"/><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5" name="Shape 375"/>
          <p:cNvSpPr>
            <a:spLocks noGrp="1" noRot="1" noChangeAspect="1"/>
          </p:cNvSpPr>
          <p:nvPr>
            <p:ph type="sldImg"/>
          </p:nvPr>
        </p:nvSpPr>
        <p:spPr>
          <a:xfrm>
            <a:off x="1143000" y="685800"/>
            <a:ext cx="4572000" cy="3429000"/>
          </a:xfrm>
          <a:prstGeom prst="rect">
            <a:avLst/>
          </a:prstGeom>
        </p:spPr>
        <p:txBody>
          <a:bodyPr/>
          <a:lstStyle/>
          <a:p>
            <a:endParaRPr/>
          </a:p>
        </p:txBody>
      </p:sp>
      <p:sp>
        <p:nvSpPr>
          <p:cNvPr id="376" name="Shape 37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9602866"/>
      </p:ext>
    </p:extLst>
  </p:cSld>
  <p:clrMap bg1="lt1" tx1="dk1" bg2="lt2" tx2="dk2" accent1="accent1" accent2="accent2" accent3="accent3" accent4="accent4" accent5="accent5" accent6="accent6" hlink="hlink" folHlink="folHlink"/>
  <p:notesStyle>
    <a:lvl1pPr defTabSz="457200" latinLnBrk="0">
      <a:lnSpc>
        <a:spcPct val="125000"/>
      </a:lnSpc>
      <a:defRPr sz="2400">
        <a:latin typeface="+mj-lt"/>
        <a:ea typeface="+mj-ea"/>
        <a:cs typeface="+mj-cs"/>
        <a:sym typeface="Avenir Roman"/>
      </a:defRPr>
    </a:lvl1pPr>
    <a:lvl2pPr indent="228600" defTabSz="457200" latinLnBrk="0">
      <a:lnSpc>
        <a:spcPct val="125000"/>
      </a:lnSpc>
      <a:defRPr sz="2400">
        <a:latin typeface="+mj-lt"/>
        <a:ea typeface="+mj-ea"/>
        <a:cs typeface="+mj-cs"/>
        <a:sym typeface="Avenir Roman"/>
      </a:defRPr>
    </a:lvl2pPr>
    <a:lvl3pPr indent="457200" defTabSz="457200" latinLnBrk="0">
      <a:lnSpc>
        <a:spcPct val="125000"/>
      </a:lnSpc>
      <a:defRPr sz="2400">
        <a:latin typeface="+mj-lt"/>
        <a:ea typeface="+mj-ea"/>
        <a:cs typeface="+mj-cs"/>
        <a:sym typeface="Avenir Roman"/>
      </a:defRPr>
    </a:lvl3pPr>
    <a:lvl4pPr indent="685800" defTabSz="457200" latinLnBrk="0">
      <a:lnSpc>
        <a:spcPct val="125000"/>
      </a:lnSpc>
      <a:defRPr sz="2400">
        <a:latin typeface="+mj-lt"/>
        <a:ea typeface="+mj-ea"/>
        <a:cs typeface="+mj-cs"/>
        <a:sym typeface="Avenir Roman"/>
      </a:defRPr>
    </a:lvl4pPr>
    <a:lvl5pPr indent="914400" defTabSz="457200" latinLnBrk="0">
      <a:lnSpc>
        <a:spcPct val="125000"/>
      </a:lnSpc>
      <a:defRPr sz="2400">
        <a:latin typeface="+mj-lt"/>
        <a:ea typeface="+mj-ea"/>
        <a:cs typeface="+mj-cs"/>
        <a:sym typeface="Avenir Roman"/>
      </a:defRPr>
    </a:lvl5pPr>
    <a:lvl6pPr indent="1143000" defTabSz="457200" latinLnBrk="0">
      <a:lnSpc>
        <a:spcPct val="125000"/>
      </a:lnSpc>
      <a:defRPr sz="2400">
        <a:latin typeface="+mj-lt"/>
        <a:ea typeface="+mj-ea"/>
        <a:cs typeface="+mj-cs"/>
        <a:sym typeface="Avenir Roman"/>
      </a:defRPr>
    </a:lvl6pPr>
    <a:lvl7pPr indent="1371600" defTabSz="457200" latinLnBrk="0">
      <a:lnSpc>
        <a:spcPct val="125000"/>
      </a:lnSpc>
      <a:defRPr sz="2400">
        <a:latin typeface="+mj-lt"/>
        <a:ea typeface="+mj-ea"/>
        <a:cs typeface="+mj-cs"/>
        <a:sym typeface="Avenir Roman"/>
      </a:defRPr>
    </a:lvl7pPr>
    <a:lvl8pPr indent="1600200" defTabSz="457200" latinLnBrk="0">
      <a:lnSpc>
        <a:spcPct val="125000"/>
      </a:lnSpc>
      <a:defRPr sz="2400">
        <a:latin typeface="+mj-lt"/>
        <a:ea typeface="+mj-ea"/>
        <a:cs typeface="+mj-cs"/>
        <a:sym typeface="Avenir Roman"/>
      </a:defRPr>
    </a:lvl8pPr>
    <a:lvl9pPr indent="1828800" defTabSz="457200" latinLnBrk="0">
      <a:lnSpc>
        <a:spcPct val="125000"/>
      </a:lnSpc>
      <a:defRPr sz="2400">
        <a:latin typeface="+mj-lt"/>
        <a:ea typeface="+mj-ea"/>
        <a:cs typeface="+mj-cs"/>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Shape 449"/>
          <p:cNvSpPr>
            <a:spLocks noGrp="1" noRot="1" noChangeAspect="1"/>
          </p:cNvSpPr>
          <p:nvPr>
            <p:ph type="sldImg"/>
          </p:nvPr>
        </p:nvSpPr>
        <p:spPr>
          <a:prstGeom prst="rect">
            <a:avLst/>
          </a:prstGeom>
        </p:spPr>
        <p:txBody>
          <a:bodyPr/>
          <a:lstStyle/>
          <a:p>
            <a:endParaRPr/>
          </a:p>
        </p:txBody>
      </p:sp>
      <p:sp>
        <p:nvSpPr>
          <p:cNvPr id="450" name="Shape 450"/>
          <p:cNvSpPr>
            <a:spLocks noGrp="1"/>
          </p:cNvSpPr>
          <p:nvPr>
            <p:ph type="body" sz="quarter" idx="1"/>
          </p:nvPr>
        </p:nvSpPr>
        <p:spPr>
          <a:prstGeom prst="rect">
            <a:avLst/>
          </a:prstGeom>
        </p:spPr>
        <p:txBody>
          <a:bodyPr/>
          <a:lstStyle/>
          <a:p>
            <a:r>
              <a:t>We may have the same Nature by wiring but we are all unique as no two individuals ever makes the same choices or grow up with the same Nurture.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Shape 517"/>
          <p:cNvSpPr>
            <a:spLocks noGrp="1" noRot="1" noChangeAspect="1"/>
          </p:cNvSpPr>
          <p:nvPr>
            <p:ph type="sldImg"/>
          </p:nvPr>
        </p:nvSpPr>
        <p:spPr>
          <a:prstGeom prst="rect">
            <a:avLst/>
          </a:prstGeom>
        </p:spPr>
        <p:txBody>
          <a:bodyPr/>
          <a:lstStyle/>
          <a:p>
            <a:endParaRPr/>
          </a:p>
        </p:txBody>
      </p:sp>
      <p:sp>
        <p:nvSpPr>
          <p:cNvPr id="518" name="Shape 518"/>
          <p:cNvSpPr>
            <a:spLocks noGrp="1"/>
          </p:cNvSpPr>
          <p:nvPr>
            <p:ph type="body" sz="quarter" idx="1"/>
          </p:nvPr>
        </p:nvSpPr>
        <p:spPr>
          <a:prstGeom prst="rect">
            <a:avLst/>
          </a:prstGeom>
        </p:spPr>
        <p:txBody>
          <a:bodyPr/>
          <a:lstStyle/>
          <a:p>
            <a:r>
              <a:t>Walk through each of the 6 Foundational Assumptions for 5 Voices. Take the time to make sure everyone understands the framework.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 name="Shape 535"/>
          <p:cNvSpPr>
            <a:spLocks noGrp="1" noRot="1" noChangeAspect="1"/>
          </p:cNvSpPr>
          <p:nvPr>
            <p:ph type="sldImg"/>
          </p:nvPr>
        </p:nvSpPr>
        <p:spPr>
          <a:prstGeom prst="rect">
            <a:avLst/>
          </a:prstGeom>
        </p:spPr>
        <p:txBody>
          <a:bodyPr/>
          <a:lstStyle/>
          <a:p>
            <a:endParaRPr/>
          </a:p>
        </p:txBody>
      </p:sp>
      <p:sp>
        <p:nvSpPr>
          <p:cNvPr id="536" name="Shape 536"/>
          <p:cNvSpPr>
            <a:spLocks noGrp="1"/>
          </p:cNvSpPr>
          <p:nvPr>
            <p:ph type="body" sz="quarter" idx="1"/>
          </p:nvPr>
        </p:nvSpPr>
        <p:spPr>
          <a:prstGeom prst="rect">
            <a:avLst/>
          </a:prstGeom>
        </p:spPr>
        <p:txBody>
          <a:bodyPr/>
          <a:lstStyle/>
          <a:p>
            <a:r>
              <a:t>You should all have a color rating for your current reality with each of the 5 voices. Always worth checking before moving on!! </a:t>
            </a:r>
          </a:p>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Shape 571"/>
          <p:cNvSpPr>
            <a:spLocks noGrp="1" noRot="1" noChangeAspect="1"/>
          </p:cNvSpPr>
          <p:nvPr>
            <p:ph type="sldImg"/>
          </p:nvPr>
        </p:nvSpPr>
        <p:spPr>
          <a:prstGeom prst="rect">
            <a:avLst/>
          </a:prstGeom>
        </p:spPr>
        <p:txBody>
          <a:bodyPr/>
          <a:lstStyle/>
          <a:p>
            <a:endParaRPr/>
          </a:p>
        </p:txBody>
      </p:sp>
      <p:sp>
        <p:nvSpPr>
          <p:cNvPr id="572" name="Shape 572"/>
          <p:cNvSpPr>
            <a:spLocks noGrp="1"/>
          </p:cNvSpPr>
          <p:nvPr>
            <p:ph type="body" sz="quarter" idx="1"/>
          </p:nvPr>
        </p:nvSpPr>
        <p:spPr>
          <a:prstGeom prst="rect">
            <a:avLst/>
          </a:prstGeom>
        </p:spPr>
        <p:txBody>
          <a:bodyPr/>
          <a:lstStyle/>
          <a:p>
            <a:r>
              <a:t>You should all have a color rating for your current reality with each of the 5 voices. Always worth checking before moving on!! </a:t>
            </a:r>
          </a:p>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Shape 633"/>
          <p:cNvSpPr>
            <a:spLocks noGrp="1" noRot="1" noChangeAspect="1"/>
          </p:cNvSpPr>
          <p:nvPr>
            <p:ph type="sldImg"/>
          </p:nvPr>
        </p:nvSpPr>
        <p:spPr>
          <a:prstGeom prst="rect">
            <a:avLst/>
          </a:prstGeom>
        </p:spPr>
        <p:txBody>
          <a:bodyPr/>
          <a:lstStyle/>
          <a:p>
            <a:endParaRPr/>
          </a:p>
        </p:txBody>
      </p:sp>
      <p:sp>
        <p:nvSpPr>
          <p:cNvPr id="634" name="Shape 634"/>
          <p:cNvSpPr>
            <a:spLocks noGrp="1"/>
          </p:cNvSpPr>
          <p:nvPr>
            <p:ph type="body" sz="quarter" idx="1"/>
          </p:nvPr>
        </p:nvSpPr>
        <p:spPr>
          <a:prstGeom prst="rect">
            <a:avLst/>
          </a:prstGeom>
        </p:spPr>
        <p:txBody>
          <a:bodyPr/>
          <a:lstStyle/>
          <a:p>
            <a:r>
              <a:t>You should all have a color rating for your current reality with each of the 5 voices. Always worth checking before moving on!! </a:t>
            </a:r>
          </a:p>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Shape 695"/>
          <p:cNvSpPr>
            <a:spLocks noGrp="1" noRot="1" noChangeAspect="1"/>
          </p:cNvSpPr>
          <p:nvPr>
            <p:ph type="sldImg"/>
          </p:nvPr>
        </p:nvSpPr>
        <p:spPr>
          <a:prstGeom prst="rect">
            <a:avLst/>
          </a:prstGeom>
        </p:spPr>
        <p:txBody>
          <a:bodyPr/>
          <a:lstStyle/>
          <a:p>
            <a:endParaRPr/>
          </a:p>
        </p:txBody>
      </p:sp>
      <p:sp>
        <p:nvSpPr>
          <p:cNvPr id="696" name="Shape 696"/>
          <p:cNvSpPr>
            <a:spLocks noGrp="1"/>
          </p:cNvSpPr>
          <p:nvPr>
            <p:ph type="body" sz="quarter" idx="1"/>
          </p:nvPr>
        </p:nvSpPr>
        <p:spPr>
          <a:prstGeom prst="rect">
            <a:avLst/>
          </a:prstGeom>
        </p:spPr>
        <p:txBody>
          <a:bodyPr/>
          <a:lstStyle/>
          <a:p>
            <a:r>
              <a:t>You should all have a color rating for your current reality with each of the 5 voices. Always worth checking before moving on!! </a:t>
            </a:r>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 name="Shape 757"/>
          <p:cNvSpPr>
            <a:spLocks noGrp="1" noRot="1" noChangeAspect="1"/>
          </p:cNvSpPr>
          <p:nvPr>
            <p:ph type="sldImg"/>
          </p:nvPr>
        </p:nvSpPr>
        <p:spPr>
          <a:prstGeom prst="rect">
            <a:avLst/>
          </a:prstGeom>
        </p:spPr>
        <p:txBody>
          <a:bodyPr/>
          <a:lstStyle/>
          <a:p>
            <a:endParaRPr/>
          </a:p>
        </p:txBody>
      </p:sp>
      <p:sp>
        <p:nvSpPr>
          <p:cNvPr id="758" name="Shape 758"/>
          <p:cNvSpPr>
            <a:spLocks noGrp="1"/>
          </p:cNvSpPr>
          <p:nvPr>
            <p:ph type="body" sz="quarter" idx="1"/>
          </p:nvPr>
        </p:nvSpPr>
        <p:spPr>
          <a:prstGeom prst="rect">
            <a:avLst/>
          </a:prstGeom>
        </p:spPr>
        <p:txBody>
          <a:bodyPr/>
          <a:lstStyle/>
          <a:p>
            <a:r>
              <a:t>You should all have a color rating for your current reality with each of the 5 voices. Always worth checking before moving on!! </a:t>
            </a:r>
          </a:p>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 name="Shape 799"/>
          <p:cNvSpPr>
            <a:spLocks noGrp="1" noRot="1" noChangeAspect="1"/>
          </p:cNvSpPr>
          <p:nvPr>
            <p:ph type="sldImg"/>
          </p:nvPr>
        </p:nvSpPr>
        <p:spPr>
          <a:prstGeom prst="rect">
            <a:avLst/>
          </a:prstGeom>
        </p:spPr>
        <p:txBody>
          <a:bodyPr/>
          <a:lstStyle/>
          <a:p>
            <a:endParaRPr/>
          </a:p>
        </p:txBody>
      </p:sp>
      <p:sp>
        <p:nvSpPr>
          <p:cNvPr id="800" name="Shape 800"/>
          <p:cNvSpPr>
            <a:spLocks noGrp="1"/>
          </p:cNvSpPr>
          <p:nvPr>
            <p:ph type="body" sz="quarter" idx="1"/>
          </p:nvPr>
        </p:nvSpPr>
        <p:spPr>
          <a:prstGeom prst="rect">
            <a:avLst/>
          </a:prstGeom>
        </p:spPr>
        <p:txBody>
          <a:bodyPr/>
          <a:lstStyle/>
          <a:p>
            <a:r>
              <a:t>So let’s look first at the Pioneer voice in a team context. </a:t>
            </a:r>
          </a:p>
          <a:p>
            <a:r>
              <a:t>Use the statements to bring the voice to life for your audience in the context of a team environment. </a:t>
            </a:r>
          </a:p>
          <a:p>
            <a:r>
              <a:t>Don’t worry - The statements have been road tested so even if you read them they will work! </a:t>
            </a:r>
          </a:p>
          <a:p>
            <a:r>
              <a:t>It’s important that we highlight the contribution each voice brings at its best. This is one of the key learnings from the 5 Voices lens, leaders need to create environments where all voices are able to contribute their best.  </a:t>
            </a:r>
          </a:p>
          <a:p>
            <a:r>
              <a:t>Work hard at the voices that are less familiar to you - make sure you can see the validity of their contribution. We are all biased to our own personal preferences.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 name="Shape 809"/>
          <p:cNvSpPr>
            <a:spLocks noGrp="1" noRot="1" noChangeAspect="1"/>
          </p:cNvSpPr>
          <p:nvPr>
            <p:ph type="sldImg"/>
          </p:nvPr>
        </p:nvSpPr>
        <p:spPr>
          <a:prstGeom prst="rect">
            <a:avLst/>
          </a:prstGeom>
        </p:spPr>
        <p:txBody>
          <a:bodyPr/>
          <a:lstStyle/>
          <a:p>
            <a:endParaRPr/>
          </a:p>
        </p:txBody>
      </p:sp>
      <p:sp>
        <p:nvSpPr>
          <p:cNvPr id="810" name="Shape 810"/>
          <p:cNvSpPr>
            <a:spLocks noGrp="1"/>
          </p:cNvSpPr>
          <p:nvPr>
            <p:ph type="body" sz="quarter" idx="1"/>
          </p:nvPr>
        </p:nvSpPr>
        <p:spPr>
          <a:prstGeom prst="rect">
            <a:avLst/>
          </a:prstGeom>
        </p:spPr>
        <p:txBody>
          <a:bodyPr/>
          <a:lstStyle/>
          <a:p>
            <a:r>
              <a:t>Having been through the 4 sections ask everyone to give that voice a color - A color that reflects their current familiarity with it. It’s worth explaining the difference between Green / Yellow / Red again.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 name="Shape 823"/>
          <p:cNvSpPr>
            <a:spLocks noGrp="1" noRot="1" noChangeAspect="1"/>
          </p:cNvSpPr>
          <p:nvPr>
            <p:ph type="sldImg"/>
          </p:nvPr>
        </p:nvSpPr>
        <p:spPr>
          <a:prstGeom prst="rect">
            <a:avLst/>
          </a:prstGeom>
        </p:spPr>
        <p:txBody>
          <a:bodyPr/>
          <a:lstStyle/>
          <a:p>
            <a:endParaRPr/>
          </a:p>
        </p:txBody>
      </p:sp>
      <p:sp>
        <p:nvSpPr>
          <p:cNvPr id="824" name="Shape 824"/>
          <p:cNvSpPr>
            <a:spLocks noGrp="1"/>
          </p:cNvSpPr>
          <p:nvPr>
            <p:ph type="body" sz="quarter" idx="1"/>
          </p:nvPr>
        </p:nvSpPr>
        <p:spPr>
          <a:prstGeom prst="rect">
            <a:avLst/>
          </a:prstGeom>
        </p:spPr>
        <p:txBody>
          <a:bodyPr/>
          <a:lstStyle/>
          <a:p>
            <a:r>
              <a:t>You should all have a color rating for your current reality with each of the 5 voices. Always worth checking before moving on!! </a:t>
            </a:r>
          </a:p>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 name="Shape 948"/>
          <p:cNvSpPr>
            <a:spLocks noGrp="1" noRot="1" noChangeAspect="1"/>
          </p:cNvSpPr>
          <p:nvPr>
            <p:ph type="sldImg"/>
          </p:nvPr>
        </p:nvSpPr>
        <p:spPr>
          <a:prstGeom prst="rect">
            <a:avLst/>
          </a:prstGeom>
        </p:spPr>
        <p:txBody>
          <a:bodyPr/>
          <a:lstStyle/>
          <a:p>
            <a:endParaRPr/>
          </a:p>
        </p:txBody>
      </p:sp>
      <p:sp>
        <p:nvSpPr>
          <p:cNvPr id="949" name="Shape 949"/>
          <p:cNvSpPr>
            <a:spLocks noGrp="1"/>
          </p:cNvSpPr>
          <p:nvPr>
            <p:ph type="body" sz="quarter" idx="1"/>
          </p:nvPr>
        </p:nvSpPr>
        <p:spPr>
          <a:prstGeom prst="rect">
            <a:avLst/>
          </a:prstGeom>
        </p:spPr>
        <p:txBody>
          <a:bodyPr/>
          <a:lstStyle/>
          <a:p>
            <a:r>
              <a:t>Now I want you to rank them - </a:t>
            </a:r>
          </a:p>
          <a:p>
            <a:pPr marL="401052" indent="-401052">
              <a:buSzPct val="100000"/>
              <a:buAutoNum type="arabicParenR"/>
            </a:pPr>
            <a:r>
              <a:t>Is the voice that is most natural for you</a:t>
            </a:r>
          </a:p>
          <a:p>
            <a:pPr marL="401052" indent="-401052">
              <a:buSzPct val="100000"/>
              <a:buAutoNum type="arabicParenR"/>
            </a:pPr>
            <a:r>
              <a:t>5) Is the most unnatural for you.</a:t>
            </a:r>
          </a:p>
          <a:p>
            <a:endParaRPr/>
          </a:p>
          <a:p>
            <a:r>
              <a:rPr>
                <a:latin typeface="Avenir Heavy"/>
                <a:ea typeface="Avenir Heavy"/>
                <a:cs typeface="Avenir Heavy"/>
                <a:sym typeface="Avenir Heavy"/>
              </a:rPr>
              <a:t>Personal reflection</a:t>
            </a:r>
            <a:r>
              <a:t> - What have been the big aha’s in completing this exercise?</a:t>
            </a:r>
          </a:p>
          <a:p>
            <a:r>
              <a:rPr>
                <a:latin typeface="Avenir Heavy"/>
                <a:ea typeface="Avenir Heavy"/>
                <a:cs typeface="Avenir Heavy"/>
                <a:sym typeface="Avenir Heavy"/>
              </a:rPr>
              <a:t>Intimate Space </a:t>
            </a:r>
            <a:r>
              <a:t>- Take a moment to share your rank order with the person next to you. Also explain to them what the big aha’s have been for you.</a:t>
            </a:r>
          </a:p>
          <a:p>
            <a:r>
              <a:t>Allow the conversations to develop - then having regathered the group ask for any personal insights have been particularly revealing. </a:t>
            </a:r>
          </a:p>
          <a:p>
            <a:endParaRPr/>
          </a:p>
          <a:p>
            <a:r>
              <a:t>Remind them of their GiANT Best Fit Experience - The next slide shows how your NATURE alone would have influenced your Foundational Voice, or number 1) in the ranking exercise.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 name="Shape 964"/>
          <p:cNvSpPr>
            <a:spLocks noGrp="1" noRot="1" noChangeAspect="1"/>
          </p:cNvSpPr>
          <p:nvPr>
            <p:ph type="sldImg"/>
          </p:nvPr>
        </p:nvSpPr>
        <p:spPr>
          <a:prstGeom prst="rect">
            <a:avLst/>
          </a:prstGeom>
        </p:spPr>
        <p:txBody>
          <a:bodyPr/>
          <a:lstStyle/>
          <a:p>
            <a:endParaRPr/>
          </a:p>
        </p:txBody>
      </p:sp>
      <p:sp>
        <p:nvSpPr>
          <p:cNvPr id="965" name="Shape 965"/>
          <p:cNvSpPr>
            <a:spLocks noGrp="1"/>
          </p:cNvSpPr>
          <p:nvPr>
            <p:ph type="body" sz="quarter" idx="1"/>
          </p:nvPr>
        </p:nvSpPr>
        <p:spPr>
          <a:prstGeom prst="rect">
            <a:avLst/>
          </a:prstGeom>
        </p:spPr>
        <p:txBody>
          <a:bodyPr/>
          <a:lstStyle/>
          <a:p>
            <a:r>
              <a:t>Most people will have a direct correlation, there will invariably be one or two who don’t. Highlight the following slide that shows our behaviors are not purely driven by our Nature - Nurture and Choices play a significant part in the voices we believe we are allowed to speak. Oughts and Should’s are very real here! </a:t>
            </a:r>
          </a:p>
          <a:p>
            <a:endParaRPr/>
          </a:p>
          <a:p>
            <a:r>
              <a:t>Explain that the following table shows how NATURE alone would rank the 5 Voices.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 name="Shape 975"/>
          <p:cNvSpPr>
            <a:spLocks noGrp="1" noRot="1" noChangeAspect="1"/>
          </p:cNvSpPr>
          <p:nvPr>
            <p:ph type="sldImg"/>
          </p:nvPr>
        </p:nvSpPr>
        <p:spPr>
          <a:prstGeom prst="rect">
            <a:avLst/>
          </a:prstGeom>
        </p:spPr>
        <p:txBody>
          <a:bodyPr/>
          <a:lstStyle/>
          <a:p>
            <a:endParaRPr/>
          </a:p>
        </p:txBody>
      </p:sp>
      <p:sp>
        <p:nvSpPr>
          <p:cNvPr id="976" name="Shape 976"/>
          <p:cNvSpPr>
            <a:spLocks noGrp="1"/>
          </p:cNvSpPr>
          <p:nvPr>
            <p:ph type="body" sz="quarter" idx="1"/>
          </p:nvPr>
        </p:nvSpPr>
        <p:spPr>
          <a:prstGeom prst="rect">
            <a:avLst/>
          </a:prstGeom>
        </p:spPr>
        <p:txBody>
          <a:bodyPr/>
          <a:lstStyle/>
          <a:p>
            <a:r>
              <a:t>Give them a chance to find their MBTI type and note the Rank order and Color of each voice. This is the hand they were dealt at the start of the lives. These colors don’t define your current reality! NURTURE and CHOICES have hopefully caused us to grow and mature!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Shape 984"/>
          <p:cNvSpPr>
            <a:spLocks noGrp="1" noRot="1" noChangeAspect="1"/>
          </p:cNvSpPr>
          <p:nvPr>
            <p:ph type="sldImg"/>
          </p:nvPr>
        </p:nvSpPr>
        <p:spPr>
          <a:prstGeom prst="rect">
            <a:avLst/>
          </a:prstGeom>
        </p:spPr>
        <p:txBody>
          <a:bodyPr/>
          <a:lstStyle/>
          <a:p>
            <a:endParaRPr/>
          </a:p>
        </p:txBody>
      </p:sp>
      <p:sp>
        <p:nvSpPr>
          <p:cNvPr id="985" name="Shape 985"/>
          <p:cNvSpPr>
            <a:spLocks noGrp="1"/>
          </p:cNvSpPr>
          <p:nvPr>
            <p:ph type="body" sz="quarter" idx="1"/>
          </p:nvPr>
        </p:nvSpPr>
        <p:spPr>
          <a:prstGeom prst="rect">
            <a:avLst/>
          </a:prstGeom>
        </p:spPr>
        <p:txBody>
          <a:bodyPr/>
          <a:lstStyle/>
          <a:p>
            <a:r>
              <a:t>Give everyone time to transpose their data on to the Master Table. Take time to explain where each piece of information comes from. </a:t>
            </a:r>
          </a:p>
          <a:p>
            <a:endParaRPr/>
          </a:p>
          <a:p>
            <a:r>
              <a:t>Once they have completed the first 3 columns you should give them time to reflect on the outcomes and how NURTURE and CHOICE have played their parts. </a:t>
            </a:r>
          </a:p>
          <a:p>
            <a:endParaRPr/>
          </a:p>
          <a:p>
            <a:r>
              <a:rPr>
                <a:latin typeface="Avenir Heavy"/>
                <a:ea typeface="Avenir Heavy"/>
                <a:cs typeface="Avenir Heavy"/>
                <a:sym typeface="Avenir Heavy"/>
              </a:rPr>
              <a:t>Give the following examples -</a:t>
            </a:r>
            <a:r>
              <a:t> </a:t>
            </a:r>
          </a:p>
          <a:p>
            <a:r>
              <a:t>A ENFP who has worked as a CPA or Attorney is likely to rank higher on Guardian voice than their NATURE Predictions. </a:t>
            </a:r>
          </a:p>
          <a:p>
            <a:r>
              <a:t>A female ENTJ who has spent the last 12 years raising children will rank higher on NURTURER. </a:t>
            </a:r>
          </a:p>
          <a:p>
            <a:r>
              <a:t>A ISTP who has run their own business for 10 years will rank higher on PIONEER.</a:t>
            </a:r>
          </a:p>
          <a:p>
            <a:r>
              <a:t>A female ENTP who grew up in a strict religious family may not rank highly as a PIONEER.</a:t>
            </a:r>
          </a:p>
          <a:p>
            <a:endParaRPr/>
          </a:p>
          <a:p>
            <a:r>
              <a:t>We are all a complex mix of NATURE / NURTURE / CHOICE - This tool simply helps you ask good questions. Ultimately the more we know ourselves the more we can choose how we engage with others in a team.</a:t>
            </a:r>
          </a:p>
          <a:p>
            <a:endParaRPr/>
          </a:p>
          <a:p>
            <a:r>
              <a:t>Personal Reflection - When you look at the table can you understand how your NURTURE and CHOICES have impacted things. </a:t>
            </a:r>
          </a:p>
          <a:p>
            <a:r>
              <a:t>Intimate Space - Take time to share your insights with 1 or 2 others. This process engages their own critical faculties and makes the learning more concrete for them.</a:t>
            </a:r>
          </a:p>
          <a:p>
            <a:endParaRPr/>
          </a:p>
          <a:p>
            <a:r>
              <a:rPr>
                <a:latin typeface="Avenir Heavy"/>
                <a:ea typeface="Avenir Heavy"/>
                <a:cs typeface="Avenir Heavy"/>
                <a:sym typeface="Avenir Heavy"/>
              </a:rPr>
              <a:t>Live Trouble Shooting</a:t>
            </a:r>
            <a:r>
              <a:t> - There will always be a couple of participants who are confused. Take them one at a time, discern what the real issue is and ask about their background, career choice etc. You are not trying to fix someone, but in my experience most of the significant variances are very predictable. In the end we are helping people make sense of their leadership journey and become more self aware.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Shape 1086"/>
          <p:cNvSpPr>
            <a:spLocks noGrp="1" noRot="1" noChangeAspect="1"/>
          </p:cNvSpPr>
          <p:nvPr>
            <p:ph type="sldImg"/>
          </p:nvPr>
        </p:nvSpPr>
        <p:spPr>
          <a:prstGeom prst="rect">
            <a:avLst/>
          </a:prstGeom>
        </p:spPr>
        <p:txBody>
          <a:bodyPr/>
          <a:lstStyle/>
          <a:p>
            <a:endParaRPr/>
          </a:p>
        </p:txBody>
      </p:sp>
      <p:sp>
        <p:nvSpPr>
          <p:cNvPr id="1087" name="Shape 1087"/>
          <p:cNvSpPr>
            <a:spLocks noGrp="1"/>
          </p:cNvSpPr>
          <p:nvPr>
            <p:ph type="body" sz="quarter" idx="1"/>
          </p:nvPr>
        </p:nvSpPr>
        <p:spPr>
          <a:prstGeom prst="rect">
            <a:avLst/>
          </a:prstGeom>
        </p:spPr>
        <p:txBody>
          <a:bodyPr/>
          <a:lstStyle/>
          <a:p>
            <a:r>
              <a:t>Now I want you to rank them - </a:t>
            </a:r>
          </a:p>
          <a:p>
            <a:pPr marL="401052" indent="-401052">
              <a:buSzPct val="100000"/>
              <a:buAutoNum type="arabicParenR"/>
            </a:pPr>
            <a:r>
              <a:t>Is the voice that is most natural for you</a:t>
            </a:r>
          </a:p>
          <a:p>
            <a:pPr marL="401052" indent="-401052">
              <a:buSzPct val="100000"/>
              <a:buAutoNum type="arabicParenR"/>
            </a:pPr>
            <a:r>
              <a:t>5) Is the most unnatural for you.</a:t>
            </a:r>
          </a:p>
          <a:p>
            <a:endParaRPr/>
          </a:p>
          <a:p>
            <a:r>
              <a:rPr>
                <a:latin typeface="Avenir Heavy"/>
                <a:ea typeface="Avenir Heavy"/>
                <a:cs typeface="Avenir Heavy"/>
                <a:sym typeface="Avenir Heavy"/>
              </a:rPr>
              <a:t>Personal reflection</a:t>
            </a:r>
            <a:r>
              <a:t> - What have been the big aha’s in completing this exercise?</a:t>
            </a:r>
          </a:p>
          <a:p>
            <a:r>
              <a:rPr>
                <a:latin typeface="Avenir Heavy"/>
                <a:ea typeface="Avenir Heavy"/>
                <a:cs typeface="Avenir Heavy"/>
                <a:sym typeface="Avenir Heavy"/>
              </a:rPr>
              <a:t>Intimate Space </a:t>
            </a:r>
            <a:r>
              <a:t>- Take a moment to share your rank order with the person next to you. Also explain to them what the big aha’s have been for you.</a:t>
            </a:r>
          </a:p>
          <a:p>
            <a:r>
              <a:t>Allow the conversations to develop - then having regathered the group ask for any personal insights have been particularly revealing. </a:t>
            </a:r>
          </a:p>
          <a:p>
            <a:endParaRPr/>
          </a:p>
          <a:p>
            <a:r>
              <a:t>Remind them of their GiANT Best Fit Experience - The next slide shows how your NATURE alone would have influenced your Foundational Voice, or number 1) in the ranking exercise.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Shape 1096"/>
          <p:cNvSpPr>
            <a:spLocks noGrp="1" noRot="1" noChangeAspect="1"/>
          </p:cNvSpPr>
          <p:nvPr>
            <p:ph type="sldImg"/>
          </p:nvPr>
        </p:nvSpPr>
        <p:spPr>
          <a:prstGeom prst="rect">
            <a:avLst/>
          </a:prstGeom>
        </p:spPr>
        <p:txBody>
          <a:bodyPr/>
          <a:lstStyle/>
          <a:p>
            <a:endParaRPr/>
          </a:p>
        </p:txBody>
      </p:sp>
      <p:sp>
        <p:nvSpPr>
          <p:cNvPr id="1097" name="Shape 1097"/>
          <p:cNvSpPr>
            <a:spLocks noGrp="1"/>
          </p:cNvSpPr>
          <p:nvPr>
            <p:ph type="body" sz="quarter" idx="1"/>
          </p:nvPr>
        </p:nvSpPr>
        <p:spPr>
          <a:prstGeom prst="rect">
            <a:avLst/>
          </a:prstGeom>
        </p:spPr>
        <p:txBody>
          <a:bodyPr/>
          <a:lstStyle/>
          <a:p>
            <a:r>
              <a:t>Now I want you to rank them - </a:t>
            </a:r>
          </a:p>
          <a:p>
            <a:pPr marL="401052" indent="-401052">
              <a:buSzPct val="100000"/>
              <a:buAutoNum type="arabicParenR"/>
            </a:pPr>
            <a:r>
              <a:t>Is the voice that is most natural for you</a:t>
            </a:r>
          </a:p>
          <a:p>
            <a:pPr marL="401052" indent="-401052">
              <a:buSzPct val="100000"/>
              <a:buAutoNum type="arabicParenR"/>
            </a:pPr>
            <a:r>
              <a:t>5) Is the most unnatural for you.</a:t>
            </a:r>
          </a:p>
          <a:p>
            <a:endParaRPr/>
          </a:p>
          <a:p>
            <a:r>
              <a:rPr>
                <a:latin typeface="Avenir Heavy"/>
                <a:ea typeface="Avenir Heavy"/>
                <a:cs typeface="Avenir Heavy"/>
                <a:sym typeface="Avenir Heavy"/>
              </a:rPr>
              <a:t>Personal reflection</a:t>
            </a:r>
            <a:r>
              <a:t> - What have been the big aha’s in completing this exercise?</a:t>
            </a:r>
          </a:p>
          <a:p>
            <a:r>
              <a:rPr>
                <a:latin typeface="Avenir Heavy"/>
                <a:ea typeface="Avenir Heavy"/>
                <a:cs typeface="Avenir Heavy"/>
                <a:sym typeface="Avenir Heavy"/>
              </a:rPr>
              <a:t>Intimate Space </a:t>
            </a:r>
            <a:r>
              <a:t>- Take a moment to share your rank order with the person next to you. Also explain to them what the big aha’s have been for you.</a:t>
            </a:r>
          </a:p>
          <a:p>
            <a:r>
              <a:t>Allow the conversations to develop - then having regathered the group ask for any personal insights have been particularly revealing. </a:t>
            </a:r>
          </a:p>
          <a:p>
            <a:endParaRPr/>
          </a:p>
          <a:p>
            <a:r>
              <a:t>Remind them of their GiANT Best Fit Experience - The next slide shows how your NATURE alone would have influenced your Foundational Voice, or number 1) in the ranking exercise.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Shape 1105"/>
          <p:cNvSpPr>
            <a:spLocks noGrp="1" noRot="1" noChangeAspect="1"/>
          </p:cNvSpPr>
          <p:nvPr>
            <p:ph type="sldImg"/>
          </p:nvPr>
        </p:nvSpPr>
        <p:spPr>
          <a:prstGeom prst="rect">
            <a:avLst/>
          </a:prstGeom>
        </p:spPr>
        <p:txBody>
          <a:bodyPr/>
          <a:lstStyle/>
          <a:p>
            <a:endParaRPr/>
          </a:p>
        </p:txBody>
      </p:sp>
      <p:sp>
        <p:nvSpPr>
          <p:cNvPr id="1106" name="Shape 1106"/>
          <p:cNvSpPr>
            <a:spLocks noGrp="1"/>
          </p:cNvSpPr>
          <p:nvPr>
            <p:ph type="body" sz="quarter" idx="1"/>
          </p:nvPr>
        </p:nvSpPr>
        <p:spPr>
          <a:prstGeom prst="rect">
            <a:avLst/>
          </a:prstGeom>
        </p:spPr>
        <p:txBody>
          <a:bodyPr/>
          <a:lstStyle/>
          <a:p>
            <a:r>
              <a:t>Now I want you to rank them - </a:t>
            </a:r>
          </a:p>
          <a:p>
            <a:pPr marL="401052" indent="-401052">
              <a:buSzPct val="100000"/>
              <a:buAutoNum type="arabicParenR"/>
            </a:pPr>
            <a:r>
              <a:t>Is the voice that is most natural for you</a:t>
            </a:r>
          </a:p>
          <a:p>
            <a:pPr marL="401052" indent="-401052">
              <a:buSzPct val="100000"/>
              <a:buAutoNum type="arabicParenR"/>
            </a:pPr>
            <a:r>
              <a:t>5) Is the most unnatural for you.</a:t>
            </a:r>
          </a:p>
          <a:p>
            <a:endParaRPr/>
          </a:p>
          <a:p>
            <a:r>
              <a:rPr>
                <a:latin typeface="Avenir Heavy"/>
                <a:ea typeface="Avenir Heavy"/>
                <a:cs typeface="Avenir Heavy"/>
                <a:sym typeface="Avenir Heavy"/>
              </a:rPr>
              <a:t>Personal reflection</a:t>
            </a:r>
            <a:r>
              <a:t> - What have been the big aha’s in completing this exercise?</a:t>
            </a:r>
          </a:p>
          <a:p>
            <a:r>
              <a:rPr>
                <a:latin typeface="Avenir Heavy"/>
                <a:ea typeface="Avenir Heavy"/>
                <a:cs typeface="Avenir Heavy"/>
                <a:sym typeface="Avenir Heavy"/>
              </a:rPr>
              <a:t>Intimate Space </a:t>
            </a:r>
            <a:r>
              <a:t>- Take a moment to share your rank order with the person next to you. Also explain to them what the big aha’s have been for you.</a:t>
            </a:r>
          </a:p>
          <a:p>
            <a:r>
              <a:t>Allow the conversations to develop - then having regathered the group ask for any personal insights have been particularly revealing. </a:t>
            </a:r>
          </a:p>
          <a:p>
            <a:endParaRPr/>
          </a:p>
          <a:p>
            <a:r>
              <a:t>Remind them of their GiANT Best Fit Experience - The next slide shows how your NATURE alone would have influenced your Foundational Voice, or number 1) in the ranking exercise.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0"/>
            <a:ext cx="10464800" cy="4940300"/>
          </a:xfrm>
          <a:prstGeom prst="rect">
            <a:avLst/>
          </a:prstGeom>
        </p:spPr>
        <p:txBody>
          <a:bodyPr anchor="b"/>
          <a:lstStyle/>
          <a:p>
            <a:r>
              <a:t>Title Text</a:t>
            </a:r>
          </a:p>
        </p:txBody>
      </p:sp>
      <p:sp>
        <p:nvSpPr>
          <p:cNvPr id="12" name="Shape 12"/>
          <p:cNvSpPr>
            <a:spLocks noGrp="1"/>
          </p:cNvSpPr>
          <p:nvPr>
            <p:ph type="body" sz="half" idx="1"/>
          </p:nvPr>
        </p:nvSpPr>
        <p:spPr>
          <a:xfrm>
            <a:off x="1270000" y="5029200"/>
            <a:ext cx="10464800" cy="35687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title"/>
          </p:nvPr>
        </p:nvSpPr>
        <p:spPr>
          <a:xfrm>
            <a:off x="1270000" y="4279900"/>
            <a:ext cx="10464800" cy="3860800"/>
          </a:xfrm>
          <a:prstGeom prst="rect">
            <a:avLst/>
          </a:prstGeom>
        </p:spPr>
        <p:txBody>
          <a:bodyPr anchor="b"/>
          <a:lstStyle/>
          <a:p>
            <a:r>
              <a:t>Title Text</a:t>
            </a:r>
          </a:p>
        </p:txBody>
      </p:sp>
      <p:sp>
        <p:nvSpPr>
          <p:cNvPr id="21" name="Shape 21"/>
          <p:cNvSpPr>
            <a:spLocks noGrp="1"/>
          </p:cNvSpPr>
          <p:nvPr>
            <p:ph type="body" sz="quarter" idx="1"/>
          </p:nvPr>
        </p:nvSpPr>
        <p:spPr>
          <a:xfrm>
            <a:off x="1270000" y="8191500"/>
            <a:ext cx="10464800" cy="156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9" name="Shape 29"/>
          <p:cNvSpPr>
            <a:spLocks noGrp="1"/>
          </p:cNvSpPr>
          <p:nvPr>
            <p:ph type="title"/>
          </p:nvPr>
        </p:nvSpPr>
        <p:spPr>
          <a:xfrm>
            <a:off x="1270000" y="3225800"/>
            <a:ext cx="10464800" cy="3302000"/>
          </a:xfrm>
          <a:prstGeom prst="rect">
            <a:avLst/>
          </a:prstGeom>
        </p:spPr>
        <p:txBody>
          <a:bodyPr/>
          <a:lstStyle/>
          <a:p>
            <a:r>
              <a:t>Title Text</a:t>
            </a:r>
          </a:p>
        </p:txBody>
      </p:sp>
      <p:sp>
        <p:nvSpPr>
          <p:cNvPr id="30" name="Shape 3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7" name="Shape 37"/>
          <p:cNvSpPr>
            <a:spLocks noGrp="1"/>
          </p:cNvSpPr>
          <p:nvPr>
            <p:ph type="title"/>
          </p:nvPr>
        </p:nvSpPr>
        <p:spPr>
          <a:xfrm>
            <a:off x="952500" y="0"/>
            <a:ext cx="5334000" cy="4622800"/>
          </a:xfrm>
          <a:prstGeom prst="rect">
            <a:avLst/>
          </a:prstGeom>
        </p:spPr>
        <p:txBody>
          <a:bodyPr anchor="b"/>
          <a:lstStyle>
            <a:lvl1pPr>
              <a:defRPr sz="6000"/>
            </a:lvl1pPr>
          </a:lstStyle>
          <a:p>
            <a:r>
              <a:t>Title Text</a:t>
            </a:r>
          </a:p>
        </p:txBody>
      </p:sp>
      <p:sp>
        <p:nvSpPr>
          <p:cNvPr id="38" name="Shape 38"/>
          <p:cNvSpPr>
            <a:spLocks noGrp="1"/>
          </p:cNvSpPr>
          <p:nvPr>
            <p:ph type="body" sz="half" idx="1"/>
          </p:nvPr>
        </p:nvSpPr>
        <p:spPr>
          <a:xfrm>
            <a:off x="952500" y="4762500"/>
            <a:ext cx="5334000" cy="4991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39" name="Shape 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6" name="Shape 46"/>
          <p:cNvSpPr>
            <a:spLocks noGrp="1"/>
          </p:cNvSpPr>
          <p:nvPr>
            <p:ph type="title"/>
          </p:nvPr>
        </p:nvSpPr>
        <p:spPr>
          <a:xfrm>
            <a:off x="952500" y="93506"/>
            <a:ext cx="11099800" cy="2860988"/>
          </a:xfrm>
          <a:prstGeom prst="rect">
            <a:avLst/>
          </a:prstGeom>
        </p:spPr>
        <p:txBody>
          <a:bodyPr/>
          <a:lstStyle/>
          <a:p>
            <a:r>
              <a:t>Title Text</a:t>
            </a:r>
          </a:p>
        </p:txBody>
      </p:sp>
      <p:sp>
        <p:nvSpPr>
          <p:cNvPr id="47" name="Shape 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4" name="Shape 54"/>
          <p:cNvSpPr>
            <a:spLocks noGrp="1"/>
          </p:cNvSpPr>
          <p:nvPr>
            <p:ph type="title"/>
          </p:nvPr>
        </p:nvSpPr>
        <p:spPr>
          <a:prstGeom prst="rect">
            <a:avLst/>
          </a:prstGeom>
        </p:spPr>
        <p:txBody>
          <a:bodyPr/>
          <a:lstStyle/>
          <a:p>
            <a:r>
              <a:t>Title Text</a:t>
            </a:r>
          </a:p>
        </p:txBody>
      </p:sp>
      <p:sp>
        <p:nvSpPr>
          <p:cNvPr id="55" name="Shape 5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3" name="Shape 63"/>
          <p:cNvSpPr>
            <a:spLocks noGrp="1"/>
          </p:cNvSpPr>
          <p:nvPr>
            <p:ph type="title"/>
          </p:nvPr>
        </p:nvSpPr>
        <p:spPr>
          <a:xfrm>
            <a:off x="952500" y="377792"/>
            <a:ext cx="11099800" cy="2190816"/>
          </a:xfrm>
          <a:prstGeom prst="rect">
            <a:avLst/>
          </a:prstGeom>
        </p:spPr>
        <p:txBody>
          <a:bodyPr/>
          <a:lstStyle/>
          <a:p>
            <a:r>
              <a:t>Title Text</a:t>
            </a:r>
          </a:p>
        </p:txBody>
      </p:sp>
      <p:sp>
        <p:nvSpPr>
          <p:cNvPr id="64" name="Shape 64"/>
          <p:cNvSpPr>
            <a:spLocks noGrp="1"/>
          </p:cNvSpPr>
          <p:nvPr>
            <p:ph type="body" sz="half" idx="1"/>
          </p:nvPr>
        </p:nvSpPr>
        <p:spPr>
          <a:xfrm>
            <a:off x="952500" y="2568607"/>
            <a:ext cx="5334000" cy="6356286"/>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2" name="Shape 72"/>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0" name="Shape 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87" name="Shape 8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08" name="Shape 108"/>
          <p:cNvSpPr>
            <a:spLocks noGrp="1"/>
          </p:cNvSpPr>
          <p:nvPr>
            <p:ph type="title"/>
          </p:nvPr>
        </p:nvSpPr>
        <p:spPr>
          <a:xfrm>
            <a:off x="1423893" y="0"/>
            <a:ext cx="10157014" cy="4938434"/>
          </a:xfrm>
          <a:prstGeom prst="rect">
            <a:avLst/>
          </a:prstGeom>
        </p:spPr>
        <p:txBody>
          <a:bodyPr lIns="49304" tIns="49304" rIns="49304" bIns="49304" anchor="b"/>
          <a:lstStyle>
            <a:lvl1pPr>
              <a:defRPr sz="7600"/>
            </a:lvl1pPr>
          </a:lstStyle>
          <a:p>
            <a:r>
              <a:t>Title Text</a:t>
            </a:r>
          </a:p>
        </p:txBody>
      </p:sp>
      <p:sp>
        <p:nvSpPr>
          <p:cNvPr id="109" name="Shape 109"/>
          <p:cNvSpPr>
            <a:spLocks noGrp="1"/>
          </p:cNvSpPr>
          <p:nvPr>
            <p:ph type="body" sz="half" idx="1"/>
          </p:nvPr>
        </p:nvSpPr>
        <p:spPr>
          <a:xfrm>
            <a:off x="1423893" y="5024716"/>
            <a:ext cx="10157014" cy="3535459"/>
          </a:xfrm>
          <a:prstGeom prst="rect">
            <a:avLst/>
          </a:prstGeom>
        </p:spPr>
        <p:txBody>
          <a:bodyPr lIns="49304" tIns="49304" rIns="49304" bIns="49304" anchor="t"/>
          <a:lstStyle>
            <a:lvl1pPr marL="0" indent="0" algn="ctr">
              <a:spcBef>
                <a:spcPts val="0"/>
              </a:spcBef>
              <a:buSzTx/>
              <a:buNone/>
              <a:defRPr sz="3000"/>
            </a:lvl1pPr>
            <a:lvl2pPr marL="0" indent="0" algn="ctr">
              <a:spcBef>
                <a:spcPts val="0"/>
              </a:spcBef>
              <a:buSzTx/>
              <a:buNone/>
              <a:defRPr sz="3000"/>
            </a:lvl2pPr>
            <a:lvl3pPr marL="0" indent="0" algn="ctr">
              <a:spcBef>
                <a:spcPts val="0"/>
              </a:spcBef>
              <a:buSzTx/>
              <a:buNone/>
              <a:defRPr sz="3000"/>
            </a:lvl3pPr>
            <a:lvl4pPr marL="0" indent="0" algn="ctr">
              <a:spcBef>
                <a:spcPts val="0"/>
              </a:spcBef>
              <a:buSzTx/>
              <a:buNone/>
              <a:defRPr sz="3000"/>
            </a:lvl4pPr>
            <a:lvl5pPr marL="0" indent="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110" name="Shape 110"/>
          <p:cNvSpPr>
            <a:spLocks noGrp="1"/>
          </p:cNvSpPr>
          <p:nvPr>
            <p:ph type="sldNum" sz="quarter" idx="2"/>
          </p:nvPr>
        </p:nvSpPr>
        <p:spPr>
          <a:xfrm>
            <a:off x="7802879" y="9040141"/>
            <a:ext cx="3034454" cy="520701"/>
          </a:xfrm>
          <a:prstGeom prst="rect">
            <a:avLst/>
          </a:prstGeom>
        </p:spPr>
        <p:txBody>
          <a:bodyPr wrap="none" lIns="0" tIns="0" rIns="0" bIns="0" anchor="t"/>
          <a:lstStyle>
            <a:lvl1pPr algn="ctr">
              <a:defRPr sz="18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17" name="Shape 117"/>
          <p:cNvSpPr>
            <a:spLocks noGrp="1"/>
          </p:cNvSpPr>
          <p:nvPr>
            <p:ph type="title"/>
          </p:nvPr>
        </p:nvSpPr>
        <p:spPr>
          <a:xfrm>
            <a:off x="1270000" y="240861"/>
            <a:ext cx="10464800" cy="2464677"/>
          </a:xfrm>
          <a:prstGeom prst="rect">
            <a:avLst/>
          </a:prstGeom>
        </p:spPr>
        <p:txBody>
          <a:bodyPr>
            <a:noAutofit/>
          </a:bodyPr>
          <a:lstStyle>
            <a:lvl1pPr>
              <a:defRPr sz="8400">
                <a:latin typeface="Gill Sans"/>
                <a:ea typeface="Gill Sans"/>
                <a:cs typeface="Gill Sans"/>
                <a:sym typeface="Gill Sans"/>
              </a:defRPr>
            </a:lvl1pPr>
          </a:lstStyle>
          <a:p>
            <a:r>
              <a:t>Title Text</a:t>
            </a:r>
          </a:p>
        </p:txBody>
      </p:sp>
      <p:sp>
        <p:nvSpPr>
          <p:cNvPr id="118" name="Shape 118"/>
          <p:cNvSpPr>
            <a:spLocks noGrp="1"/>
          </p:cNvSpPr>
          <p:nvPr>
            <p:ph type="body" idx="1"/>
          </p:nvPr>
        </p:nvSpPr>
        <p:spPr>
          <a:xfrm>
            <a:off x="1270000" y="2705536"/>
            <a:ext cx="10464800" cy="5841128"/>
          </a:xfrm>
          <a:prstGeom prst="rect">
            <a:avLst/>
          </a:prstGeom>
        </p:spPr>
        <p:txBody>
          <a:bodyPr>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19" name="Shape 1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26" name="Shape 126"/>
          <p:cNvSpPr>
            <a:spLocks noGrp="1"/>
          </p:cNvSpPr>
          <p:nvPr>
            <p:ph type="title"/>
          </p:nvPr>
        </p:nvSpPr>
        <p:spPr>
          <a:xfrm>
            <a:off x="1270000" y="0"/>
            <a:ext cx="10464800" cy="4940300"/>
          </a:xfrm>
          <a:prstGeom prst="rect">
            <a:avLst/>
          </a:prstGeom>
        </p:spPr>
        <p:txBody>
          <a:bodyPr anchor="b">
            <a:noAutofit/>
          </a:bodyPr>
          <a:lstStyle>
            <a:lvl1pPr>
              <a:defRPr sz="8400">
                <a:latin typeface="Gill Sans"/>
                <a:ea typeface="Gill Sans"/>
                <a:cs typeface="Gill Sans"/>
                <a:sym typeface="Gill Sans"/>
              </a:defRPr>
            </a:lvl1pPr>
          </a:lstStyle>
          <a:p>
            <a:r>
              <a:t>Title Text</a:t>
            </a:r>
          </a:p>
        </p:txBody>
      </p:sp>
      <p:sp>
        <p:nvSpPr>
          <p:cNvPr id="127" name="Shape 127"/>
          <p:cNvSpPr>
            <a:spLocks noGrp="1"/>
          </p:cNvSpPr>
          <p:nvPr>
            <p:ph type="body" sz="half" idx="1"/>
          </p:nvPr>
        </p:nvSpPr>
        <p:spPr>
          <a:xfrm>
            <a:off x="1270000" y="5029200"/>
            <a:ext cx="10464800" cy="4724400"/>
          </a:xfrm>
          <a:prstGeom prst="rect">
            <a:avLst/>
          </a:prstGeom>
        </p:spPr>
        <p:txBody>
          <a:bodyPr anchor="t">
            <a:noAutofit/>
          </a:bodyPr>
          <a:lstStyle>
            <a:lvl1pPr marL="0" indent="0" algn="ctr">
              <a:spcBef>
                <a:spcPts val="0"/>
              </a:spcBef>
              <a:buSzTx/>
              <a:buNone/>
              <a:defRPr>
                <a:latin typeface="Gill Sans"/>
                <a:ea typeface="Gill Sans"/>
                <a:cs typeface="Gill Sans"/>
                <a:sym typeface="Gill Sans"/>
              </a:defRPr>
            </a:lvl1pPr>
            <a:lvl2pPr marL="0" indent="0" algn="ctr">
              <a:spcBef>
                <a:spcPts val="0"/>
              </a:spcBef>
              <a:buSzTx/>
              <a:buNone/>
              <a:defRPr>
                <a:latin typeface="Gill Sans"/>
                <a:ea typeface="Gill Sans"/>
                <a:cs typeface="Gill Sans"/>
                <a:sym typeface="Gill Sans"/>
              </a:defRPr>
            </a:lvl2pPr>
            <a:lvl3pPr marL="0" indent="0" algn="ctr">
              <a:spcBef>
                <a:spcPts val="0"/>
              </a:spcBef>
              <a:buSzTx/>
              <a:buNone/>
              <a:defRPr>
                <a:latin typeface="Gill Sans"/>
                <a:ea typeface="Gill Sans"/>
                <a:cs typeface="Gill Sans"/>
                <a:sym typeface="Gill Sans"/>
              </a:defRPr>
            </a:lvl3pPr>
            <a:lvl4pPr marL="0" indent="0" algn="ctr">
              <a:spcBef>
                <a:spcPts val="0"/>
              </a:spcBef>
              <a:buSzTx/>
              <a:buNone/>
              <a:defRPr>
                <a:latin typeface="Gill Sans"/>
                <a:ea typeface="Gill Sans"/>
                <a:cs typeface="Gill Sans"/>
                <a:sym typeface="Gill Sans"/>
              </a:defRPr>
            </a:lvl4pPr>
            <a:lvl5pPr marL="0" indent="0" algn="ctr">
              <a:spcBef>
                <a:spcPts val="0"/>
              </a:spcBef>
              <a:buSzTx/>
              <a:buNone/>
              <a:defRPr>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hape 1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35" name="Shape 135"/>
          <p:cNvSpPr>
            <a:spLocks noGrp="1"/>
          </p:cNvSpPr>
          <p:nvPr>
            <p:ph type="title"/>
          </p:nvPr>
        </p:nvSpPr>
        <p:spPr>
          <a:xfrm>
            <a:off x="1423893" y="0"/>
            <a:ext cx="10157014" cy="4938434"/>
          </a:xfrm>
          <a:prstGeom prst="rect">
            <a:avLst/>
          </a:prstGeom>
        </p:spPr>
        <p:txBody>
          <a:bodyPr lIns="49304" tIns="49304" rIns="49304" bIns="49304" anchor="b"/>
          <a:lstStyle>
            <a:lvl1pPr>
              <a:defRPr sz="7600"/>
            </a:lvl1pPr>
          </a:lstStyle>
          <a:p>
            <a:r>
              <a:t>Title Text</a:t>
            </a:r>
          </a:p>
        </p:txBody>
      </p:sp>
      <p:sp>
        <p:nvSpPr>
          <p:cNvPr id="136" name="Shape 136"/>
          <p:cNvSpPr>
            <a:spLocks noGrp="1"/>
          </p:cNvSpPr>
          <p:nvPr>
            <p:ph type="body" sz="half" idx="1"/>
          </p:nvPr>
        </p:nvSpPr>
        <p:spPr>
          <a:xfrm>
            <a:off x="1423893" y="5024716"/>
            <a:ext cx="10157014" cy="3535459"/>
          </a:xfrm>
          <a:prstGeom prst="rect">
            <a:avLst/>
          </a:prstGeom>
        </p:spPr>
        <p:txBody>
          <a:bodyPr lIns="49304" tIns="49304" rIns="49304" bIns="49304" anchor="t"/>
          <a:lstStyle>
            <a:lvl1pPr marL="0" indent="0" algn="ctr">
              <a:spcBef>
                <a:spcPts val="0"/>
              </a:spcBef>
              <a:buSzTx/>
              <a:buNone/>
              <a:defRPr sz="3000"/>
            </a:lvl1pPr>
            <a:lvl2pPr marL="0" indent="0" algn="ctr">
              <a:spcBef>
                <a:spcPts val="0"/>
              </a:spcBef>
              <a:buSzTx/>
              <a:buNone/>
              <a:defRPr sz="3000"/>
            </a:lvl2pPr>
            <a:lvl3pPr marL="0" indent="0" algn="ctr">
              <a:spcBef>
                <a:spcPts val="0"/>
              </a:spcBef>
              <a:buSzTx/>
              <a:buNone/>
              <a:defRPr sz="3000"/>
            </a:lvl3pPr>
            <a:lvl4pPr marL="0" indent="0" algn="ctr">
              <a:spcBef>
                <a:spcPts val="0"/>
              </a:spcBef>
              <a:buSzTx/>
              <a:buNone/>
              <a:defRPr sz="3000"/>
            </a:lvl4pPr>
            <a:lvl5pPr marL="0" indent="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137" name="Shape 1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4" name="Shape 144"/>
          <p:cNvSpPr>
            <a:spLocks noGrp="1"/>
          </p:cNvSpPr>
          <p:nvPr>
            <p:ph type="sldNum" sz="quarter" idx="2"/>
          </p:nvPr>
        </p:nvSpPr>
        <p:spPr>
          <a:xfrm>
            <a:off x="9320107" y="9114112"/>
            <a:ext cx="3034454" cy="371349"/>
          </a:xfrm>
          <a:prstGeom prst="rect">
            <a:avLst/>
          </a:prstGeom>
        </p:spPr>
        <p:txBody>
          <a:bodyPr lIns="65023" tIns="65023" rIns="65023" bIns="65023"/>
          <a:lstStyle>
            <a:lvl1pPr defTabSz="45720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51" name="Shape 151"/>
          <p:cNvSpPr>
            <a:spLocks noGrp="1"/>
          </p:cNvSpPr>
          <p:nvPr>
            <p:ph type="title"/>
          </p:nvPr>
        </p:nvSpPr>
        <p:spPr>
          <a:xfrm>
            <a:off x="1573261" y="1825998"/>
            <a:ext cx="9858277" cy="3110622"/>
          </a:xfrm>
          <a:prstGeom prst="rect">
            <a:avLst/>
          </a:prstGeom>
        </p:spPr>
        <p:txBody>
          <a:bodyPr lIns="47855" tIns="47855" rIns="47855" bIns="47855" anchor="b"/>
          <a:lstStyle>
            <a:lvl1pPr>
              <a:defRPr sz="7400"/>
            </a:lvl1pPr>
          </a:lstStyle>
          <a:p>
            <a:r>
              <a:t>Title Text</a:t>
            </a:r>
          </a:p>
        </p:txBody>
      </p:sp>
      <p:sp>
        <p:nvSpPr>
          <p:cNvPr id="152" name="Shape 152"/>
          <p:cNvSpPr>
            <a:spLocks noGrp="1"/>
          </p:cNvSpPr>
          <p:nvPr>
            <p:ph type="body" sz="quarter" idx="1"/>
          </p:nvPr>
        </p:nvSpPr>
        <p:spPr>
          <a:xfrm>
            <a:off x="1573261" y="5020367"/>
            <a:ext cx="9858277" cy="1064790"/>
          </a:xfrm>
          <a:prstGeom prst="rect">
            <a:avLst/>
          </a:prstGeom>
        </p:spPr>
        <p:txBody>
          <a:bodyPr lIns="47855" tIns="47855" rIns="47855" bIns="47855" anchor="t"/>
          <a:lstStyle>
            <a:lvl1pPr marL="0" indent="0" algn="ctr">
              <a:spcBef>
                <a:spcPts val="0"/>
              </a:spcBef>
              <a:buSzTx/>
              <a:buNone/>
              <a:defRPr sz="2600"/>
            </a:lvl1pPr>
            <a:lvl2pPr marL="0" indent="228600" algn="ctr">
              <a:spcBef>
                <a:spcPts val="0"/>
              </a:spcBef>
              <a:buSzTx/>
              <a:buNone/>
              <a:defRPr sz="2600"/>
            </a:lvl2pPr>
            <a:lvl3pPr marL="0" indent="457200" algn="ctr">
              <a:spcBef>
                <a:spcPts val="0"/>
              </a:spcBef>
              <a:buSzTx/>
              <a:buNone/>
              <a:defRPr sz="2600"/>
            </a:lvl3pPr>
            <a:lvl4pPr marL="0" indent="685800" algn="ctr">
              <a:spcBef>
                <a:spcPts val="0"/>
              </a:spcBef>
              <a:buSzTx/>
              <a:buNone/>
              <a:defRPr sz="2600"/>
            </a:lvl4pPr>
            <a:lvl5pPr marL="0" indent="91440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153" name="Shape 153"/>
          <p:cNvSpPr>
            <a:spLocks noGrp="1"/>
          </p:cNvSpPr>
          <p:nvPr>
            <p:ph type="sldNum" sz="quarter" idx="2"/>
          </p:nvPr>
        </p:nvSpPr>
        <p:spPr>
          <a:xfrm>
            <a:off x="6343355" y="8998373"/>
            <a:ext cx="306126" cy="311612"/>
          </a:xfrm>
          <a:prstGeom prst="rect">
            <a:avLst/>
          </a:prstGeom>
        </p:spPr>
        <p:txBody>
          <a:bodyPr wrap="none" lIns="47855" tIns="47855" rIns="47855" bIns="47855" anchor="t">
            <a:normAutofit/>
          </a:bodyPr>
          <a:lstStyle>
            <a:lvl1pPr algn="ctr">
              <a:defRPr sz="14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60" name="Shape 160"/>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161" name="Shape 161"/>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162" name="Shape 162"/>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69" name="Shape 169"/>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170" name="Shape 170"/>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171" name="Shape 171"/>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78" name="Shape 178"/>
          <p:cNvSpPr>
            <a:spLocks noGrp="1"/>
          </p:cNvSpPr>
          <p:nvPr>
            <p:ph type="title"/>
          </p:nvPr>
        </p:nvSpPr>
        <p:spPr>
          <a:xfrm>
            <a:off x="1270000" y="240862"/>
            <a:ext cx="10464800" cy="2464676"/>
          </a:xfrm>
          <a:prstGeom prst="rect">
            <a:avLst/>
          </a:prstGeom>
        </p:spPr>
        <p:txBody>
          <a:bodyPr lIns="50800" tIns="50800" rIns="50800" bIns="50800">
            <a:noAutofit/>
          </a:bodyPr>
          <a:lstStyle>
            <a:lvl1pPr>
              <a:defRPr sz="8400">
                <a:latin typeface="Gill Sans"/>
                <a:ea typeface="Gill Sans"/>
                <a:cs typeface="Gill Sans"/>
                <a:sym typeface="Gill Sans"/>
              </a:defRPr>
            </a:lvl1pPr>
          </a:lstStyle>
          <a:p>
            <a:r>
              <a:t>Title Text</a:t>
            </a:r>
          </a:p>
        </p:txBody>
      </p:sp>
      <p:sp>
        <p:nvSpPr>
          <p:cNvPr id="179" name="Shape 179"/>
          <p:cNvSpPr>
            <a:spLocks noGrp="1"/>
          </p:cNvSpPr>
          <p:nvPr>
            <p:ph type="body" idx="1"/>
          </p:nvPr>
        </p:nvSpPr>
        <p:spPr>
          <a:xfrm>
            <a:off x="1270000" y="2705537"/>
            <a:ext cx="10464800" cy="5841126"/>
          </a:xfrm>
          <a:prstGeom prst="rect">
            <a:avLst/>
          </a:prstGeom>
        </p:spPr>
        <p:txBody>
          <a:bodyPr lIns="50800" tIns="50800" rIns="50800" bIns="50800">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80" name="Shape 180"/>
          <p:cNvSpPr>
            <a:spLocks noGrp="1"/>
          </p:cNvSpPr>
          <p:nvPr>
            <p:ph type="sldNum" sz="quarter" idx="2"/>
          </p:nvPr>
        </p:nvSpPr>
        <p:spPr>
          <a:xfrm>
            <a:off x="6375400" y="9258300"/>
            <a:ext cx="241301" cy="266700"/>
          </a:xfrm>
          <a:prstGeom prst="rect">
            <a:avLst/>
          </a:prstGeom>
        </p:spPr>
        <p:txBody>
          <a:bodyPr wrap="none" lIns="0" tIns="0" rIns="0" bIns="0" anchor="t"/>
          <a:lstStyle>
            <a:lvl1pPr algn="ctr">
              <a:defRPr sz="18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87" name="Shape 187"/>
          <p:cNvSpPr>
            <a:spLocks noGrp="1"/>
          </p:cNvSpPr>
          <p:nvPr>
            <p:ph type="title"/>
          </p:nvPr>
        </p:nvSpPr>
        <p:spPr>
          <a:xfrm>
            <a:off x="1270000" y="0"/>
            <a:ext cx="10464800" cy="4940300"/>
          </a:xfrm>
          <a:prstGeom prst="rect">
            <a:avLst/>
          </a:prstGeom>
        </p:spPr>
        <p:txBody>
          <a:bodyPr anchor="b">
            <a:noAutofit/>
          </a:bodyPr>
          <a:lstStyle>
            <a:lvl1pPr>
              <a:defRPr sz="8400">
                <a:latin typeface="Gill Sans"/>
                <a:ea typeface="Gill Sans"/>
                <a:cs typeface="Gill Sans"/>
                <a:sym typeface="Gill Sans"/>
              </a:defRPr>
            </a:lvl1pPr>
          </a:lstStyle>
          <a:p>
            <a:r>
              <a:t>Title Text</a:t>
            </a:r>
          </a:p>
        </p:txBody>
      </p:sp>
      <p:sp>
        <p:nvSpPr>
          <p:cNvPr id="188" name="Shape 188"/>
          <p:cNvSpPr>
            <a:spLocks noGrp="1"/>
          </p:cNvSpPr>
          <p:nvPr>
            <p:ph type="body" sz="half" idx="1"/>
          </p:nvPr>
        </p:nvSpPr>
        <p:spPr>
          <a:xfrm>
            <a:off x="1270000" y="5029200"/>
            <a:ext cx="10464800" cy="3568700"/>
          </a:xfrm>
          <a:prstGeom prst="rect">
            <a:avLst/>
          </a:prstGeom>
        </p:spPr>
        <p:txBody>
          <a:bodyPr anchor="t">
            <a:noAutofit/>
          </a:bodyPr>
          <a:lstStyle>
            <a:lvl1pPr marL="0" indent="0" algn="ctr">
              <a:spcBef>
                <a:spcPts val="0"/>
              </a:spcBef>
              <a:buSzTx/>
              <a:buNone/>
              <a:defRPr>
                <a:latin typeface="Gill Sans"/>
                <a:ea typeface="Gill Sans"/>
                <a:cs typeface="Gill Sans"/>
                <a:sym typeface="Gill Sans"/>
              </a:defRPr>
            </a:lvl1pPr>
            <a:lvl2pPr marL="0" indent="0" algn="ctr">
              <a:spcBef>
                <a:spcPts val="0"/>
              </a:spcBef>
              <a:buSzTx/>
              <a:buNone/>
              <a:defRPr>
                <a:latin typeface="Gill Sans"/>
                <a:ea typeface="Gill Sans"/>
                <a:cs typeface="Gill Sans"/>
                <a:sym typeface="Gill Sans"/>
              </a:defRPr>
            </a:lvl2pPr>
            <a:lvl3pPr marL="0" indent="0" algn="ctr">
              <a:spcBef>
                <a:spcPts val="0"/>
              </a:spcBef>
              <a:buSzTx/>
              <a:buNone/>
              <a:defRPr>
                <a:latin typeface="Gill Sans"/>
                <a:ea typeface="Gill Sans"/>
                <a:cs typeface="Gill Sans"/>
                <a:sym typeface="Gill Sans"/>
              </a:defRPr>
            </a:lvl3pPr>
            <a:lvl4pPr marL="0" indent="0" algn="ctr">
              <a:spcBef>
                <a:spcPts val="0"/>
              </a:spcBef>
              <a:buSzTx/>
              <a:buNone/>
              <a:defRPr>
                <a:latin typeface="Gill Sans"/>
                <a:ea typeface="Gill Sans"/>
                <a:cs typeface="Gill Sans"/>
                <a:sym typeface="Gill Sans"/>
              </a:defRPr>
            </a:lvl4pPr>
            <a:lvl5pPr marL="0" indent="0" algn="ctr">
              <a:spcBef>
                <a:spcPts val="0"/>
              </a:spcBef>
              <a:buSzTx/>
              <a:buNone/>
              <a:defRPr>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89" name="Shape 189"/>
          <p:cNvSpPr>
            <a:spLocks noGrp="1"/>
          </p:cNvSpPr>
          <p:nvPr>
            <p:ph type="sldNum" sz="quarter" idx="2"/>
          </p:nvPr>
        </p:nvSpPr>
        <p:spPr>
          <a:xfrm>
            <a:off x="6375400" y="9258300"/>
            <a:ext cx="241301" cy="266700"/>
          </a:xfrm>
          <a:prstGeom prst="rect">
            <a:avLst/>
          </a:prstGeom>
        </p:spPr>
        <p:txBody>
          <a:bodyPr wrap="none" lIns="0" tIns="0" rIns="0" bIns="0" anchor="t"/>
          <a:lstStyle>
            <a:lvl1pPr algn="ctr">
              <a:defRPr sz="18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96" name="Shape 196"/>
          <p:cNvSpPr>
            <a:spLocks noGrp="1"/>
          </p:cNvSpPr>
          <p:nvPr>
            <p:ph type="title"/>
          </p:nvPr>
        </p:nvSpPr>
        <p:spPr>
          <a:xfrm>
            <a:off x="1270000" y="0"/>
            <a:ext cx="10464800" cy="4940300"/>
          </a:xfrm>
          <a:prstGeom prst="rect">
            <a:avLst/>
          </a:prstGeom>
        </p:spPr>
        <p:txBody>
          <a:bodyPr anchor="b"/>
          <a:lstStyle/>
          <a:p>
            <a:r>
              <a:t>Title Text</a:t>
            </a:r>
          </a:p>
        </p:txBody>
      </p:sp>
      <p:sp>
        <p:nvSpPr>
          <p:cNvPr id="197" name="Shape 197"/>
          <p:cNvSpPr>
            <a:spLocks noGrp="1"/>
          </p:cNvSpPr>
          <p:nvPr>
            <p:ph type="body" sz="half" idx="1"/>
          </p:nvPr>
        </p:nvSpPr>
        <p:spPr>
          <a:xfrm>
            <a:off x="1270000" y="5029200"/>
            <a:ext cx="10464800" cy="35687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98" name="Shape 19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5" name="Shape 205"/>
          <p:cNvSpPr>
            <a:spLocks noGrp="1"/>
          </p:cNvSpPr>
          <p:nvPr>
            <p:ph type="title"/>
          </p:nvPr>
        </p:nvSpPr>
        <p:spPr>
          <a:prstGeom prst="rect">
            <a:avLst/>
          </a:prstGeom>
        </p:spPr>
        <p:txBody>
          <a:bodyPr/>
          <a:lstStyle/>
          <a:p>
            <a:r>
              <a:t>Title Text</a:t>
            </a:r>
          </a:p>
        </p:txBody>
      </p:sp>
      <p:sp>
        <p:nvSpPr>
          <p:cNvPr id="206" name="Shape 206"/>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07" name="Shape 20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14" name="Shape 214"/>
          <p:cNvSpPr>
            <a:spLocks noGrp="1"/>
          </p:cNvSpPr>
          <p:nvPr>
            <p:ph type="title"/>
          </p:nvPr>
        </p:nvSpPr>
        <p:spPr>
          <a:xfrm>
            <a:off x="1270000" y="240862"/>
            <a:ext cx="10464800" cy="2464676"/>
          </a:xfrm>
          <a:prstGeom prst="rect">
            <a:avLst/>
          </a:prstGeom>
        </p:spPr>
        <p:txBody>
          <a:bodyPr lIns="50800" tIns="50800" rIns="50800" bIns="50800">
            <a:noAutofit/>
          </a:bodyPr>
          <a:lstStyle>
            <a:lvl1pPr>
              <a:defRPr sz="8400">
                <a:latin typeface="Gill Sans"/>
                <a:ea typeface="Gill Sans"/>
                <a:cs typeface="Gill Sans"/>
                <a:sym typeface="Gill Sans"/>
              </a:defRPr>
            </a:lvl1pPr>
          </a:lstStyle>
          <a:p>
            <a:r>
              <a:t>Title Text</a:t>
            </a:r>
          </a:p>
        </p:txBody>
      </p:sp>
      <p:sp>
        <p:nvSpPr>
          <p:cNvPr id="215" name="Shape 215"/>
          <p:cNvSpPr>
            <a:spLocks noGrp="1"/>
          </p:cNvSpPr>
          <p:nvPr>
            <p:ph type="body" idx="1"/>
          </p:nvPr>
        </p:nvSpPr>
        <p:spPr>
          <a:xfrm>
            <a:off x="1270000" y="2705537"/>
            <a:ext cx="10464800" cy="5841126"/>
          </a:xfrm>
          <a:prstGeom prst="rect">
            <a:avLst/>
          </a:prstGeom>
        </p:spPr>
        <p:txBody>
          <a:bodyPr lIns="50800" tIns="50800" rIns="50800" bIns="50800">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16" name="Shape 216"/>
          <p:cNvSpPr>
            <a:spLocks noGrp="1"/>
          </p:cNvSpPr>
          <p:nvPr>
            <p:ph type="sldNum" sz="quarter" idx="2"/>
          </p:nvPr>
        </p:nvSpPr>
        <p:spPr>
          <a:xfrm>
            <a:off x="6375400" y="9258300"/>
            <a:ext cx="241301" cy="266700"/>
          </a:xfrm>
          <a:prstGeom prst="rect">
            <a:avLst/>
          </a:prstGeom>
        </p:spPr>
        <p:txBody>
          <a:bodyPr wrap="none" lIns="0" tIns="0" rIns="0" bIns="0" anchor="t"/>
          <a:lstStyle>
            <a:lvl1pPr algn="ctr">
              <a:defRPr sz="18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23" name="Shape 223"/>
          <p:cNvSpPr>
            <a:spLocks noGrp="1"/>
          </p:cNvSpPr>
          <p:nvPr>
            <p:ph type="title"/>
          </p:nvPr>
        </p:nvSpPr>
        <p:spPr>
          <a:xfrm>
            <a:off x="1270000" y="0"/>
            <a:ext cx="10464800" cy="4940300"/>
          </a:xfrm>
          <a:prstGeom prst="rect">
            <a:avLst/>
          </a:prstGeom>
        </p:spPr>
        <p:txBody>
          <a:bodyPr anchor="b">
            <a:noAutofit/>
          </a:bodyPr>
          <a:lstStyle>
            <a:lvl1pPr>
              <a:defRPr sz="8400">
                <a:latin typeface="Gill Sans"/>
                <a:ea typeface="Gill Sans"/>
                <a:cs typeface="Gill Sans"/>
                <a:sym typeface="Gill Sans"/>
              </a:defRPr>
            </a:lvl1pPr>
          </a:lstStyle>
          <a:p>
            <a:r>
              <a:t>Title Text</a:t>
            </a:r>
          </a:p>
        </p:txBody>
      </p:sp>
      <p:sp>
        <p:nvSpPr>
          <p:cNvPr id="224" name="Shape 224"/>
          <p:cNvSpPr>
            <a:spLocks noGrp="1"/>
          </p:cNvSpPr>
          <p:nvPr>
            <p:ph type="body" sz="half" idx="1"/>
          </p:nvPr>
        </p:nvSpPr>
        <p:spPr>
          <a:xfrm>
            <a:off x="1270000" y="5029200"/>
            <a:ext cx="10464800" cy="3568700"/>
          </a:xfrm>
          <a:prstGeom prst="rect">
            <a:avLst/>
          </a:prstGeom>
        </p:spPr>
        <p:txBody>
          <a:bodyPr anchor="t">
            <a:noAutofit/>
          </a:bodyPr>
          <a:lstStyle>
            <a:lvl1pPr marL="0" indent="0" algn="ctr">
              <a:spcBef>
                <a:spcPts val="0"/>
              </a:spcBef>
              <a:buSzTx/>
              <a:buNone/>
              <a:defRPr>
                <a:latin typeface="Gill Sans"/>
                <a:ea typeface="Gill Sans"/>
                <a:cs typeface="Gill Sans"/>
                <a:sym typeface="Gill Sans"/>
              </a:defRPr>
            </a:lvl1pPr>
            <a:lvl2pPr marL="0" indent="0" algn="ctr">
              <a:spcBef>
                <a:spcPts val="0"/>
              </a:spcBef>
              <a:buSzTx/>
              <a:buNone/>
              <a:defRPr>
                <a:latin typeface="Gill Sans"/>
                <a:ea typeface="Gill Sans"/>
                <a:cs typeface="Gill Sans"/>
                <a:sym typeface="Gill Sans"/>
              </a:defRPr>
            </a:lvl2pPr>
            <a:lvl3pPr marL="0" indent="0" algn="ctr">
              <a:spcBef>
                <a:spcPts val="0"/>
              </a:spcBef>
              <a:buSzTx/>
              <a:buNone/>
              <a:defRPr>
                <a:latin typeface="Gill Sans"/>
                <a:ea typeface="Gill Sans"/>
                <a:cs typeface="Gill Sans"/>
                <a:sym typeface="Gill Sans"/>
              </a:defRPr>
            </a:lvl3pPr>
            <a:lvl4pPr marL="0" indent="0" algn="ctr">
              <a:spcBef>
                <a:spcPts val="0"/>
              </a:spcBef>
              <a:buSzTx/>
              <a:buNone/>
              <a:defRPr>
                <a:latin typeface="Gill Sans"/>
                <a:ea typeface="Gill Sans"/>
                <a:cs typeface="Gill Sans"/>
                <a:sym typeface="Gill Sans"/>
              </a:defRPr>
            </a:lvl4pPr>
            <a:lvl5pPr marL="0" indent="0" algn="ctr">
              <a:spcBef>
                <a:spcPts val="0"/>
              </a:spcBef>
              <a:buSzTx/>
              <a:buNone/>
              <a:defRPr>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25" name="Shape 225"/>
          <p:cNvSpPr>
            <a:spLocks noGrp="1"/>
          </p:cNvSpPr>
          <p:nvPr>
            <p:ph type="sldNum" sz="quarter" idx="2"/>
          </p:nvPr>
        </p:nvSpPr>
        <p:spPr>
          <a:xfrm>
            <a:off x="6375400" y="9258300"/>
            <a:ext cx="241301" cy="266700"/>
          </a:xfrm>
          <a:prstGeom prst="rect">
            <a:avLst/>
          </a:prstGeom>
        </p:spPr>
        <p:txBody>
          <a:bodyPr wrap="none" lIns="0" tIns="0" rIns="0" bIns="0" anchor="t"/>
          <a:lstStyle>
            <a:lvl1pPr algn="ctr">
              <a:defRPr sz="18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32" name="Shape 232"/>
          <p:cNvSpPr>
            <a:spLocks noGrp="1"/>
          </p:cNvSpPr>
          <p:nvPr>
            <p:ph type="title"/>
          </p:nvPr>
        </p:nvSpPr>
        <p:spPr>
          <a:xfrm>
            <a:off x="1115732" y="574861"/>
            <a:ext cx="10773336" cy="2095501"/>
          </a:xfrm>
          <a:prstGeom prst="rect">
            <a:avLst/>
          </a:prstGeom>
        </p:spPr>
        <p:txBody>
          <a:bodyPr lIns="49305" tIns="49305" rIns="49305" bIns="49305"/>
          <a:lstStyle>
            <a:lvl1pPr>
              <a:defRPr sz="7600"/>
            </a:lvl1pPr>
          </a:lstStyle>
          <a:p>
            <a:r>
              <a:t>Title Text</a:t>
            </a:r>
          </a:p>
        </p:txBody>
      </p:sp>
      <p:sp>
        <p:nvSpPr>
          <p:cNvPr id="233" name="Shape 233"/>
          <p:cNvSpPr>
            <a:spLocks noGrp="1"/>
          </p:cNvSpPr>
          <p:nvPr>
            <p:ph type="body" idx="1"/>
          </p:nvPr>
        </p:nvSpPr>
        <p:spPr>
          <a:xfrm>
            <a:off x="1115732" y="2670361"/>
            <a:ext cx="10773336" cy="6101604"/>
          </a:xfrm>
          <a:prstGeom prst="rect">
            <a:avLst/>
          </a:prstGeom>
        </p:spPr>
        <p:txBody>
          <a:bodyPr lIns="49305" tIns="49305" rIns="49305" bIns="49305"/>
          <a:lstStyle>
            <a:lvl1pPr marL="419805" indent="-419805">
              <a:defRPr sz="3400"/>
            </a:lvl1pPr>
            <a:lvl2pPr marL="864305" indent="-419805">
              <a:defRPr sz="3400"/>
            </a:lvl2pPr>
            <a:lvl3pPr marL="1308805" indent="-419805">
              <a:defRPr sz="3400"/>
            </a:lvl3pPr>
            <a:lvl4pPr marL="1753305" indent="-419805">
              <a:defRPr sz="3400"/>
            </a:lvl4pPr>
            <a:lvl5pPr marL="2197805" indent="-419805">
              <a:defRPr sz="3400"/>
            </a:lvl5pPr>
          </a:lstStyle>
          <a:p>
            <a:r>
              <a:t>Body Level One</a:t>
            </a:r>
          </a:p>
          <a:p>
            <a:pPr lvl="1"/>
            <a:r>
              <a:t>Body Level Two</a:t>
            </a:r>
          </a:p>
          <a:p>
            <a:pPr lvl="2"/>
            <a:r>
              <a:t>Body Level Three</a:t>
            </a:r>
          </a:p>
          <a:p>
            <a:pPr lvl="3"/>
            <a:r>
              <a:t>Body Level Four</a:t>
            </a:r>
          </a:p>
          <a:p>
            <a:pPr lvl="4"/>
            <a:r>
              <a:t>Body Level Five</a:t>
            </a:r>
          </a:p>
        </p:txBody>
      </p:sp>
      <p:sp>
        <p:nvSpPr>
          <p:cNvPr id="234" name="Shape 234"/>
          <p:cNvSpPr>
            <a:spLocks noGrp="1"/>
          </p:cNvSpPr>
          <p:nvPr>
            <p:ph type="sldNum" sz="quarter" idx="2"/>
          </p:nvPr>
        </p:nvSpPr>
        <p:spPr>
          <a:xfrm>
            <a:off x="6327601" y="9123269"/>
            <a:ext cx="337271" cy="339913"/>
          </a:xfrm>
          <a:prstGeom prst="rect">
            <a:avLst/>
          </a:prstGeom>
        </p:spPr>
        <p:txBody>
          <a:bodyPr wrap="none" lIns="49305" tIns="49305" rIns="49305" bIns="49305" anchor="t">
            <a:normAutofit/>
          </a:bodyPr>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41" name="Shape 241"/>
          <p:cNvSpPr>
            <a:spLocks noGrp="1"/>
          </p:cNvSpPr>
          <p:nvPr>
            <p:ph type="title"/>
          </p:nvPr>
        </p:nvSpPr>
        <p:spPr>
          <a:prstGeom prst="rect">
            <a:avLst/>
          </a:prstGeom>
        </p:spPr>
        <p:txBody>
          <a:bodyPr lIns="50800" tIns="50800" rIns="50800" bIns="50800"/>
          <a:lstStyle/>
          <a:p>
            <a:r>
              <a:t>Title Text</a:t>
            </a:r>
          </a:p>
        </p:txBody>
      </p:sp>
      <p:sp>
        <p:nvSpPr>
          <p:cNvPr id="242" name="Shape 242"/>
          <p:cNvSpPr>
            <a:spLocks noGrp="1"/>
          </p:cNvSpPr>
          <p:nvPr>
            <p:ph type="body" idx="1"/>
          </p:nvPr>
        </p:nvSpPr>
        <p:spPr>
          <a:prstGeom prst="rect">
            <a:avLst/>
          </a:prstGeom>
        </p:spPr>
        <p:txBody>
          <a:bodyPr lIns="50800" tIns="50800" rIns="50800" bIns="50800"/>
          <a:lstStyle/>
          <a:p>
            <a:r>
              <a:t>Body Level One</a:t>
            </a:r>
          </a:p>
          <a:p>
            <a:pPr lvl="1"/>
            <a:r>
              <a:t>Body Level Two</a:t>
            </a:r>
          </a:p>
          <a:p>
            <a:pPr lvl="2"/>
            <a:r>
              <a:t>Body Level Three</a:t>
            </a:r>
          </a:p>
          <a:p>
            <a:pPr lvl="3"/>
            <a:r>
              <a:t>Body Level Four</a:t>
            </a:r>
          </a:p>
          <a:p>
            <a:pPr lvl="4"/>
            <a:r>
              <a:t>Body Level Five</a:t>
            </a:r>
          </a:p>
        </p:txBody>
      </p:sp>
      <p:sp>
        <p:nvSpPr>
          <p:cNvPr id="243" name="Shape 243"/>
          <p:cNvSpPr>
            <a:spLocks noGrp="1"/>
          </p:cNvSpPr>
          <p:nvPr>
            <p:ph type="sldNum" sz="quarter" idx="2"/>
          </p:nvPr>
        </p:nvSpPr>
        <p:spPr>
          <a:xfrm>
            <a:off x="6311798" y="9251950"/>
            <a:ext cx="368504" cy="381000"/>
          </a:xfrm>
          <a:prstGeom prst="rect">
            <a:avLst/>
          </a:prstGeom>
        </p:spPr>
        <p:txBody>
          <a:bodyPr wrap="none" lIns="50800" tIns="50800" rIns="50800" bIns="50800" anchor="t">
            <a:normAutofit/>
          </a:bodyPr>
          <a:lstStyle>
            <a:lvl1pPr algn="ctr">
              <a:defRPr sz="18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50" name="Shape 250"/>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251" name="Shape 251"/>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252" name="Shape 252"/>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59" name="Shape 259"/>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260" name="Shape 260"/>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261" name="Shape 261"/>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68" name="Shape 268"/>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269" name="Shape 269"/>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270" name="Shape 270"/>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77" name="Shape 277"/>
          <p:cNvSpPr>
            <a:spLocks noGrp="1"/>
          </p:cNvSpPr>
          <p:nvPr>
            <p:ph type="title"/>
          </p:nvPr>
        </p:nvSpPr>
        <p:spPr>
          <a:xfrm>
            <a:off x="1573261" y="1825998"/>
            <a:ext cx="9858277" cy="3110622"/>
          </a:xfrm>
          <a:prstGeom prst="rect">
            <a:avLst/>
          </a:prstGeom>
        </p:spPr>
        <p:txBody>
          <a:bodyPr lIns="47855" tIns="47855" rIns="47855" bIns="47855" anchor="b"/>
          <a:lstStyle>
            <a:lvl1pPr>
              <a:defRPr sz="7400"/>
            </a:lvl1pPr>
          </a:lstStyle>
          <a:p>
            <a:r>
              <a:t>Title Text</a:t>
            </a:r>
          </a:p>
        </p:txBody>
      </p:sp>
      <p:sp>
        <p:nvSpPr>
          <p:cNvPr id="278" name="Shape 278"/>
          <p:cNvSpPr>
            <a:spLocks noGrp="1"/>
          </p:cNvSpPr>
          <p:nvPr>
            <p:ph type="body" sz="quarter" idx="1"/>
          </p:nvPr>
        </p:nvSpPr>
        <p:spPr>
          <a:xfrm>
            <a:off x="1573261" y="5020367"/>
            <a:ext cx="9858277" cy="1064790"/>
          </a:xfrm>
          <a:prstGeom prst="rect">
            <a:avLst/>
          </a:prstGeom>
        </p:spPr>
        <p:txBody>
          <a:bodyPr lIns="47855" tIns="47855" rIns="47855" bIns="47855" anchor="t"/>
          <a:lstStyle>
            <a:lvl1pPr marL="0" indent="0" algn="ctr">
              <a:spcBef>
                <a:spcPts val="0"/>
              </a:spcBef>
              <a:buSzTx/>
              <a:buNone/>
              <a:defRPr sz="2600"/>
            </a:lvl1pPr>
            <a:lvl2pPr marL="0" indent="228600" algn="ctr">
              <a:spcBef>
                <a:spcPts val="0"/>
              </a:spcBef>
              <a:buSzTx/>
              <a:buNone/>
              <a:defRPr sz="2600"/>
            </a:lvl2pPr>
            <a:lvl3pPr marL="0" indent="457200" algn="ctr">
              <a:spcBef>
                <a:spcPts val="0"/>
              </a:spcBef>
              <a:buSzTx/>
              <a:buNone/>
              <a:defRPr sz="2600"/>
            </a:lvl3pPr>
            <a:lvl4pPr marL="0" indent="685800" algn="ctr">
              <a:spcBef>
                <a:spcPts val="0"/>
              </a:spcBef>
              <a:buSzTx/>
              <a:buNone/>
              <a:defRPr sz="2600"/>
            </a:lvl4pPr>
            <a:lvl5pPr marL="0" indent="91440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279" name="Shape 279"/>
          <p:cNvSpPr>
            <a:spLocks noGrp="1"/>
          </p:cNvSpPr>
          <p:nvPr>
            <p:ph type="sldNum" sz="quarter" idx="2"/>
          </p:nvPr>
        </p:nvSpPr>
        <p:spPr>
          <a:xfrm>
            <a:off x="6343355" y="8998373"/>
            <a:ext cx="306126" cy="311612"/>
          </a:xfrm>
          <a:prstGeom prst="rect">
            <a:avLst/>
          </a:prstGeom>
        </p:spPr>
        <p:txBody>
          <a:bodyPr wrap="none" lIns="47855" tIns="47855" rIns="47855" bIns="47855" anchor="t">
            <a:normAutofit/>
          </a:bodyPr>
          <a:lstStyle>
            <a:lvl1pPr algn="ctr">
              <a:defRPr sz="14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86" name="Shape 286"/>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287" name="Shape 287"/>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288" name="Shape 288"/>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95" name="Shape 295"/>
          <p:cNvSpPr>
            <a:spLocks noGrp="1"/>
          </p:cNvSpPr>
          <p:nvPr>
            <p:ph type="title"/>
          </p:nvPr>
        </p:nvSpPr>
        <p:spPr>
          <a:xfrm>
            <a:off x="1573261" y="1825998"/>
            <a:ext cx="9858277" cy="3110622"/>
          </a:xfrm>
          <a:prstGeom prst="rect">
            <a:avLst/>
          </a:prstGeom>
        </p:spPr>
        <p:txBody>
          <a:bodyPr lIns="47855" tIns="47855" rIns="47855" bIns="47855" anchor="b"/>
          <a:lstStyle>
            <a:lvl1pPr>
              <a:defRPr sz="7400"/>
            </a:lvl1pPr>
          </a:lstStyle>
          <a:p>
            <a:r>
              <a:t>Title Text</a:t>
            </a:r>
          </a:p>
        </p:txBody>
      </p:sp>
      <p:sp>
        <p:nvSpPr>
          <p:cNvPr id="296" name="Shape 296"/>
          <p:cNvSpPr>
            <a:spLocks noGrp="1"/>
          </p:cNvSpPr>
          <p:nvPr>
            <p:ph type="body" sz="quarter" idx="1"/>
          </p:nvPr>
        </p:nvSpPr>
        <p:spPr>
          <a:xfrm>
            <a:off x="1573261" y="5020367"/>
            <a:ext cx="9858277" cy="1064790"/>
          </a:xfrm>
          <a:prstGeom prst="rect">
            <a:avLst/>
          </a:prstGeom>
        </p:spPr>
        <p:txBody>
          <a:bodyPr lIns="47855" tIns="47855" rIns="47855" bIns="47855" anchor="t"/>
          <a:lstStyle>
            <a:lvl1pPr marL="0" indent="0" algn="ctr">
              <a:spcBef>
                <a:spcPts val="0"/>
              </a:spcBef>
              <a:buSzTx/>
              <a:buNone/>
              <a:defRPr sz="2600"/>
            </a:lvl1pPr>
            <a:lvl2pPr marL="0" indent="228600" algn="ctr">
              <a:spcBef>
                <a:spcPts val="0"/>
              </a:spcBef>
              <a:buSzTx/>
              <a:buNone/>
              <a:defRPr sz="2600"/>
            </a:lvl2pPr>
            <a:lvl3pPr marL="0" indent="457200" algn="ctr">
              <a:spcBef>
                <a:spcPts val="0"/>
              </a:spcBef>
              <a:buSzTx/>
              <a:buNone/>
              <a:defRPr sz="2600"/>
            </a:lvl3pPr>
            <a:lvl4pPr marL="0" indent="685800" algn="ctr">
              <a:spcBef>
                <a:spcPts val="0"/>
              </a:spcBef>
              <a:buSzTx/>
              <a:buNone/>
              <a:defRPr sz="2600"/>
            </a:lvl4pPr>
            <a:lvl5pPr marL="0" indent="91440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297" name="Shape 297"/>
          <p:cNvSpPr>
            <a:spLocks noGrp="1"/>
          </p:cNvSpPr>
          <p:nvPr>
            <p:ph type="sldNum" sz="quarter" idx="2"/>
          </p:nvPr>
        </p:nvSpPr>
        <p:spPr>
          <a:xfrm>
            <a:off x="6343355" y="8998373"/>
            <a:ext cx="306126" cy="311612"/>
          </a:xfrm>
          <a:prstGeom prst="rect">
            <a:avLst/>
          </a:prstGeom>
        </p:spPr>
        <p:txBody>
          <a:bodyPr wrap="none" lIns="47855" tIns="47855" rIns="47855" bIns="47855" anchor="t">
            <a:normAutofit/>
          </a:bodyPr>
          <a:lstStyle>
            <a:lvl1pPr algn="ctr">
              <a:defRPr sz="14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304" name="Shape 304"/>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305" name="Shape 305"/>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306" name="Shape 306"/>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313" name="Shape 313"/>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314" name="Shape 314"/>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315" name="Shape 315"/>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322" name="Shape 322"/>
          <p:cNvSpPr>
            <a:spLocks noGrp="1"/>
          </p:cNvSpPr>
          <p:nvPr>
            <p:ph type="title"/>
          </p:nvPr>
        </p:nvSpPr>
        <p:spPr>
          <a:xfrm>
            <a:off x="1270000" y="1638300"/>
            <a:ext cx="10464800" cy="3302000"/>
          </a:xfrm>
          <a:prstGeom prst="rect">
            <a:avLst/>
          </a:prstGeom>
        </p:spPr>
        <p:txBody>
          <a:bodyPr lIns="50800" tIns="50800" rIns="50800" bIns="50800" anchor="b"/>
          <a:lstStyle/>
          <a:p>
            <a:r>
              <a:t>Title Text</a:t>
            </a:r>
          </a:p>
        </p:txBody>
      </p:sp>
      <p:sp>
        <p:nvSpPr>
          <p:cNvPr id="323" name="Shape 323"/>
          <p:cNvSpPr>
            <a:spLocks noGrp="1"/>
          </p:cNvSpPr>
          <p:nvPr>
            <p:ph type="body" sz="quarter" idx="1"/>
          </p:nvPr>
        </p:nvSpPr>
        <p:spPr>
          <a:xfrm>
            <a:off x="1270000" y="5029200"/>
            <a:ext cx="10464800" cy="1130300"/>
          </a:xfrm>
          <a:prstGeom prst="rect">
            <a:avLst/>
          </a:prstGeom>
        </p:spPr>
        <p:txBody>
          <a:bodyPr lIns="50800" tIns="50800" rIns="50800" bIns="50800"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324" name="Shape 324"/>
          <p:cNvSpPr>
            <a:spLocks noGrp="1"/>
          </p:cNvSpPr>
          <p:nvPr>
            <p:ph type="sldNum" sz="quarter" idx="2"/>
          </p:nvPr>
        </p:nvSpPr>
        <p:spPr>
          <a:xfrm>
            <a:off x="6311798" y="9251950"/>
            <a:ext cx="368504" cy="381000"/>
          </a:xfrm>
          <a:prstGeom prst="rect">
            <a:avLst/>
          </a:prstGeom>
        </p:spPr>
        <p:txBody>
          <a:bodyPr wrap="none" lIns="50800" tIns="50800" rIns="50800" bIns="50800" anchor="t">
            <a:normAutofit/>
          </a:bodyPr>
          <a:lstStyle>
            <a:lvl1pPr algn="ctr">
              <a:defRPr sz="18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331" name="Shape 331"/>
          <p:cNvSpPr>
            <a:spLocks noGrp="1"/>
          </p:cNvSpPr>
          <p:nvPr>
            <p:ph type="title"/>
          </p:nvPr>
        </p:nvSpPr>
        <p:spPr>
          <a:xfrm>
            <a:off x="1423893" y="1733549"/>
            <a:ext cx="10157013" cy="3204884"/>
          </a:xfrm>
          <a:prstGeom prst="rect">
            <a:avLst/>
          </a:prstGeom>
        </p:spPr>
        <p:txBody>
          <a:bodyPr lIns="49305" tIns="49305" rIns="49305" bIns="49305" anchor="b"/>
          <a:lstStyle>
            <a:lvl1pPr>
              <a:defRPr sz="7600"/>
            </a:lvl1pPr>
          </a:lstStyle>
          <a:p>
            <a:r>
              <a:t>Title Text</a:t>
            </a:r>
          </a:p>
        </p:txBody>
      </p:sp>
      <p:sp>
        <p:nvSpPr>
          <p:cNvPr id="332" name="Shape 332"/>
          <p:cNvSpPr>
            <a:spLocks noGrp="1"/>
          </p:cNvSpPr>
          <p:nvPr>
            <p:ph type="body" sz="quarter" idx="1"/>
          </p:nvPr>
        </p:nvSpPr>
        <p:spPr>
          <a:xfrm>
            <a:off x="1423893" y="5024717"/>
            <a:ext cx="10157013" cy="1097057"/>
          </a:xfrm>
          <a:prstGeom prst="rect">
            <a:avLst/>
          </a:prstGeom>
        </p:spPr>
        <p:txBody>
          <a:bodyPr lIns="49305" tIns="49305" rIns="49305" bIns="49305"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333" name="Shape 333"/>
          <p:cNvSpPr>
            <a:spLocks noGrp="1"/>
          </p:cNvSpPr>
          <p:nvPr>
            <p:ph type="sldNum" sz="quarter" idx="2"/>
          </p:nvPr>
        </p:nvSpPr>
        <p:spPr>
          <a:xfrm>
            <a:off x="6327601" y="9123269"/>
            <a:ext cx="337271" cy="339913"/>
          </a:xfrm>
          <a:prstGeom prst="rect">
            <a:avLst/>
          </a:prstGeom>
        </p:spPr>
        <p:txBody>
          <a:bodyPr wrap="none" lIns="49305" tIns="49305" rIns="49305" bIns="49305" anchor="t"/>
          <a:lstStyle>
            <a:lvl1pPr algn="ctr">
              <a:defRPr sz="1600"/>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40" name="Shape 340"/>
          <p:cNvSpPr>
            <a:spLocks noGrp="1"/>
          </p:cNvSpPr>
          <p:nvPr>
            <p:ph type="title"/>
          </p:nvPr>
        </p:nvSpPr>
        <p:spPr>
          <a:xfrm>
            <a:off x="1270000" y="240861"/>
            <a:ext cx="10464800" cy="2464677"/>
          </a:xfrm>
          <a:prstGeom prst="rect">
            <a:avLst/>
          </a:prstGeom>
        </p:spPr>
        <p:txBody>
          <a:bodyPr>
            <a:noAutofit/>
          </a:bodyPr>
          <a:lstStyle>
            <a:lvl1pPr>
              <a:defRPr sz="8400">
                <a:latin typeface="Gill Sans"/>
                <a:ea typeface="Gill Sans"/>
                <a:cs typeface="Gill Sans"/>
                <a:sym typeface="Gill Sans"/>
              </a:defRPr>
            </a:lvl1pPr>
          </a:lstStyle>
          <a:p>
            <a:r>
              <a:t>Title Text</a:t>
            </a:r>
          </a:p>
        </p:txBody>
      </p:sp>
      <p:sp>
        <p:nvSpPr>
          <p:cNvPr id="341" name="Shape 341"/>
          <p:cNvSpPr>
            <a:spLocks noGrp="1"/>
          </p:cNvSpPr>
          <p:nvPr>
            <p:ph type="body" idx="1"/>
          </p:nvPr>
        </p:nvSpPr>
        <p:spPr>
          <a:xfrm>
            <a:off x="1270000" y="2705536"/>
            <a:ext cx="10464800" cy="5841128"/>
          </a:xfrm>
          <a:prstGeom prst="rect">
            <a:avLst/>
          </a:prstGeom>
        </p:spPr>
        <p:txBody>
          <a:bodyPr>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42" name="Shape 34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49" name="Shape 349"/>
          <p:cNvSpPr>
            <a:spLocks noGrp="1"/>
          </p:cNvSpPr>
          <p:nvPr>
            <p:ph type="title"/>
          </p:nvPr>
        </p:nvSpPr>
        <p:spPr>
          <a:xfrm>
            <a:off x="1270000" y="240861"/>
            <a:ext cx="10464800" cy="2464677"/>
          </a:xfrm>
          <a:prstGeom prst="rect">
            <a:avLst/>
          </a:prstGeom>
        </p:spPr>
        <p:txBody>
          <a:bodyPr>
            <a:noAutofit/>
          </a:bodyPr>
          <a:lstStyle>
            <a:lvl1pPr>
              <a:defRPr sz="8400">
                <a:latin typeface="Gill Sans"/>
                <a:ea typeface="Gill Sans"/>
                <a:cs typeface="Gill Sans"/>
                <a:sym typeface="Gill Sans"/>
              </a:defRPr>
            </a:lvl1pPr>
          </a:lstStyle>
          <a:p>
            <a:r>
              <a:t>Title Text</a:t>
            </a:r>
          </a:p>
        </p:txBody>
      </p:sp>
      <p:sp>
        <p:nvSpPr>
          <p:cNvPr id="350" name="Shape 350"/>
          <p:cNvSpPr>
            <a:spLocks noGrp="1"/>
          </p:cNvSpPr>
          <p:nvPr>
            <p:ph type="body" idx="1"/>
          </p:nvPr>
        </p:nvSpPr>
        <p:spPr>
          <a:xfrm>
            <a:off x="1270000" y="2705536"/>
            <a:ext cx="10464800" cy="5841128"/>
          </a:xfrm>
          <a:prstGeom prst="rect">
            <a:avLst/>
          </a:prstGeom>
        </p:spPr>
        <p:txBody>
          <a:bodyPr>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51" name="Shape 3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58" name="Shape 358"/>
          <p:cNvSpPr>
            <a:spLocks noGrp="1"/>
          </p:cNvSpPr>
          <p:nvPr>
            <p:ph type="title"/>
          </p:nvPr>
        </p:nvSpPr>
        <p:spPr>
          <a:xfrm>
            <a:off x="1270000" y="240861"/>
            <a:ext cx="10464800" cy="2464677"/>
          </a:xfrm>
          <a:prstGeom prst="rect">
            <a:avLst/>
          </a:prstGeom>
        </p:spPr>
        <p:txBody>
          <a:bodyPr>
            <a:noAutofit/>
          </a:bodyPr>
          <a:lstStyle>
            <a:lvl1pPr>
              <a:defRPr sz="8400">
                <a:latin typeface="Gill Sans"/>
                <a:ea typeface="Gill Sans"/>
                <a:cs typeface="Gill Sans"/>
                <a:sym typeface="Gill Sans"/>
              </a:defRPr>
            </a:lvl1pPr>
          </a:lstStyle>
          <a:p>
            <a:r>
              <a:t>Title Text</a:t>
            </a:r>
          </a:p>
        </p:txBody>
      </p:sp>
      <p:sp>
        <p:nvSpPr>
          <p:cNvPr id="359" name="Shape 359"/>
          <p:cNvSpPr>
            <a:spLocks noGrp="1"/>
          </p:cNvSpPr>
          <p:nvPr>
            <p:ph type="body" idx="1"/>
          </p:nvPr>
        </p:nvSpPr>
        <p:spPr>
          <a:xfrm>
            <a:off x="1270000" y="2705536"/>
            <a:ext cx="10464800" cy="5841128"/>
          </a:xfrm>
          <a:prstGeom prst="rect">
            <a:avLst/>
          </a:prstGeom>
        </p:spPr>
        <p:txBody>
          <a:bodyPr>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60" name="Shape 36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367" name="Shape 367"/>
          <p:cNvSpPr>
            <a:spLocks noGrp="1"/>
          </p:cNvSpPr>
          <p:nvPr>
            <p:ph type="title"/>
          </p:nvPr>
        </p:nvSpPr>
        <p:spPr>
          <a:xfrm>
            <a:off x="1423893" y="-1"/>
            <a:ext cx="10157015" cy="4938435"/>
          </a:xfrm>
          <a:prstGeom prst="rect">
            <a:avLst/>
          </a:prstGeom>
        </p:spPr>
        <p:txBody>
          <a:bodyPr anchor="b"/>
          <a:lstStyle>
            <a:lvl1pPr defTabSz="733113">
              <a:defRPr sz="7600"/>
            </a:lvl1pPr>
          </a:lstStyle>
          <a:p>
            <a:r>
              <a:t>Title Text</a:t>
            </a:r>
          </a:p>
        </p:txBody>
      </p:sp>
      <p:sp>
        <p:nvSpPr>
          <p:cNvPr id="368" name="Shape 368"/>
          <p:cNvSpPr>
            <a:spLocks noGrp="1"/>
          </p:cNvSpPr>
          <p:nvPr>
            <p:ph type="body" sz="half" idx="1"/>
          </p:nvPr>
        </p:nvSpPr>
        <p:spPr>
          <a:xfrm>
            <a:off x="1423893" y="5024716"/>
            <a:ext cx="10157015" cy="3535459"/>
          </a:xfrm>
          <a:prstGeom prst="rect">
            <a:avLst/>
          </a:prstGeom>
        </p:spPr>
        <p:txBody>
          <a:bodyPr anchor="t"/>
          <a:lstStyle>
            <a:lvl1pPr marL="0" indent="0" algn="ctr" defTabSz="733113">
              <a:spcBef>
                <a:spcPts val="0"/>
              </a:spcBef>
              <a:buSzTx/>
              <a:buNone/>
              <a:defRPr sz="3000"/>
            </a:lvl1pPr>
            <a:lvl2pPr marL="0" indent="0" algn="ctr" defTabSz="733113">
              <a:spcBef>
                <a:spcPts val="0"/>
              </a:spcBef>
              <a:buSzTx/>
              <a:buNone/>
              <a:defRPr sz="3000"/>
            </a:lvl2pPr>
            <a:lvl3pPr marL="0" indent="0" algn="ctr" defTabSz="733113">
              <a:spcBef>
                <a:spcPts val="0"/>
              </a:spcBef>
              <a:buSzTx/>
              <a:buNone/>
              <a:defRPr sz="3000"/>
            </a:lvl3pPr>
            <a:lvl4pPr marL="0" indent="0" algn="ctr" defTabSz="733113">
              <a:spcBef>
                <a:spcPts val="0"/>
              </a:spcBef>
              <a:buSzTx/>
              <a:buNone/>
              <a:defRPr sz="3000"/>
            </a:lvl4pPr>
            <a:lvl5pPr marL="0" indent="0" algn="ctr" defTabSz="733113">
              <a:spcBef>
                <a:spcPts val="0"/>
              </a:spcBef>
              <a:buSzTx/>
              <a:buNone/>
              <a:defRPr sz="3000"/>
            </a:lvl5pPr>
          </a:lstStyle>
          <a:p>
            <a:r>
              <a:t>Body Level One</a:t>
            </a:r>
          </a:p>
          <a:p>
            <a:pPr lvl="1"/>
            <a:r>
              <a:t>Body Level Two</a:t>
            </a:r>
          </a:p>
          <a:p>
            <a:pPr lvl="2"/>
            <a:r>
              <a:t>Body Level Three</a:t>
            </a:r>
          </a:p>
          <a:p>
            <a:pPr lvl="3"/>
            <a:r>
              <a:t>Body Level Four</a:t>
            </a:r>
          </a:p>
          <a:p>
            <a:pPr lvl="4"/>
            <a:r>
              <a:t>Body Level Five</a:t>
            </a:r>
          </a:p>
        </p:txBody>
      </p:sp>
      <p:sp>
        <p:nvSpPr>
          <p:cNvPr id="369" name="Shape 369"/>
          <p:cNvSpPr>
            <a:spLocks noGrp="1"/>
          </p:cNvSpPr>
          <p:nvPr>
            <p:ph type="sldNum" sz="quarter" idx="2"/>
          </p:nvPr>
        </p:nvSpPr>
        <p:spPr>
          <a:xfrm>
            <a:off x="9237232" y="8779792"/>
            <a:ext cx="2945206" cy="520701"/>
          </a:xfrm>
          <a:prstGeom prst="rect">
            <a:avLst/>
          </a:prstGeom>
        </p:spPr>
        <p:txBody>
          <a:bodyPr lIns="57374" tIns="57374" rIns="57374" bIns="57374"/>
          <a:lstStyle>
            <a:lvl1pPr defTabSz="733113">
              <a:defRPr sz="1400"/>
            </a:lvl1p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9320106" y="8779791"/>
            <a:ext cx="3034454" cy="520701"/>
          </a:xfrm>
          <a:prstGeom prst="rect">
            <a:avLst/>
          </a:prstGeom>
          <a:ln w="12700">
            <a:miter lim="400000"/>
          </a:ln>
        </p:spPr>
        <p:txBody>
          <a:bodyPr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transition xmlns:p14="http://schemas.microsoft.com/office/powerpoint/2010/mai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9pPr>
    </p:bodyStyle>
    <p:otherStyle>
      <a:lvl1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1pPr>
      <a:lvl2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2pPr>
      <a:lvl3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3pPr>
      <a:lvl4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4pPr>
      <a:lvl5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5pPr>
      <a:lvl6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6pPr>
      <a:lvl7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7pPr>
      <a:lvl8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8pPr>
      <a:lvl9pPr marL="0" marR="0" indent="0" algn="r" defTabSz="584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K7agjXFFQJU" TargetMode="External"/><Relationship Id="rId3" Type="http://schemas.openxmlformats.org/officeDocument/2006/relationships/image" Target="../media/image3.t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jpeg"/><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9.png"/><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8.jpeg"/><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1" Type="http://schemas.openxmlformats.org/officeDocument/2006/relationships/image" Target="../media/image19.png"/><Relationship Id="rId12" Type="http://schemas.openxmlformats.org/officeDocument/2006/relationships/image" Target="../media/image20.png"/><Relationship Id="rId1" Type="http://schemas.openxmlformats.org/officeDocument/2006/relationships/slideLayout" Target="../slideLayouts/slideLayout32.xml"/><Relationship Id="rId2" Type="http://schemas.openxmlformats.org/officeDocument/2006/relationships/image" Target="../media/image8.jpe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14.xml.rels><?xml version="1.0" encoding="UTF-8" standalone="yes"?>
<Relationships xmlns="http://schemas.openxmlformats.org/package/2006/relationships"><Relationship Id="rId11" Type="http://schemas.openxmlformats.org/officeDocument/2006/relationships/image" Target="../media/image19.png"/><Relationship Id="rId12"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8.jpeg"/></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8.jpeg"/></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4.png"/><Relationship Id="rId1" Type="http://schemas.openxmlformats.org/officeDocument/2006/relationships/slideLayout" Target="../slideLayouts/slideLayout21.xml"/><Relationship Id="rId2"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5.png"/><Relationship Id="rId1" Type="http://schemas.openxmlformats.org/officeDocument/2006/relationships/slideLayout" Target="../slideLayouts/slideLayout21.xml"/><Relationship Id="rId2"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8.jpeg"/><Relationship Id="rId1" Type="http://schemas.openxmlformats.org/officeDocument/2006/relationships/slideLayout" Target="../slideLayouts/slideLayout21.xml"/><Relationship Id="rId2"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8.jpeg"/><Relationship Id="rId1" Type="http://schemas.openxmlformats.org/officeDocument/2006/relationships/slideLayout" Target="../slideLayouts/slideLayout21.xml"/><Relationship Id="rId2"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8.jpeg"/><Relationship Id="rId1" Type="http://schemas.openxmlformats.org/officeDocument/2006/relationships/slideLayout" Target="../slideLayouts/slideLayout21.xml"/><Relationship Id="rId2" Type="http://schemas.openxmlformats.org/officeDocument/2006/relationships/image" Target="../media/image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9.png"/><Relationship Id="rId3" Type="http://schemas.openxmlformats.org/officeDocument/2006/relationships/image" Target="../media/image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0.jpeg"/><Relationship Id="rId3" Type="http://schemas.openxmlformats.org/officeDocument/2006/relationships/image" Target="../media/image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1.jpeg"/><Relationship Id="rId3" Type="http://schemas.openxmlformats.org/officeDocument/2006/relationships/image" Target="../media/image8.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2.jpeg"/><Relationship Id="rId3" Type="http://schemas.openxmlformats.org/officeDocument/2006/relationships/image" Target="../media/image8.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3.jpeg"/><Relationship Id="rId3" Type="http://schemas.openxmlformats.org/officeDocument/2006/relationships/image" Target="../media/image8.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4.jpeg"/><Relationship Id="rId3" Type="http://schemas.openxmlformats.org/officeDocument/2006/relationships/image" Target="../media/image8.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35.jpeg"/><Relationship Id="rId3" Type="http://schemas.openxmlformats.org/officeDocument/2006/relationships/image" Target="../media/image8.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8.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36.jpe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36.jpe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36.jpeg"/><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eg"/><Relationship Id="rId3" Type="http://schemas.openxmlformats.org/officeDocument/2006/relationships/image" Target="../media/image2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eg"/><Relationship Id="rId3" Type="http://schemas.openxmlformats.org/officeDocument/2006/relationships/image" Target="../media/image2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eg"/><Relationship Id="rId3" Type="http://schemas.openxmlformats.org/officeDocument/2006/relationships/image" Target="../media/image2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eg"/><Relationship Id="rId3" Type="http://schemas.openxmlformats.org/officeDocument/2006/relationships/image" Target="../media/image2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eg"/><Relationship Id="rId3" Type="http://schemas.openxmlformats.org/officeDocument/2006/relationships/image" Target="../media/image2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jpeg"/><Relationship Id="rId3" Type="http://schemas.openxmlformats.org/officeDocument/2006/relationships/image" Target="../media/image37.png"/></Relationships>
</file>

<file path=ppt/slides/_rels/slide72.xml.rels><?xml version="1.0" encoding="UTF-8" standalone="yes"?>
<Relationships xmlns="http://schemas.openxmlformats.org/package/2006/relationships"><Relationship Id="rId11" Type="http://schemas.openxmlformats.org/officeDocument/2006/relationships/image" Target="../media/image19.png"/><Relationship Id="rId12" Type="http://schemas.openxmlformats.org/officeDocument/2006/relationships/image" Target="../media/image20.png"/><Relationship Id="rId1" Type="http://schemas.openxmlformats.org/officeDocument/2006/relationships/slideLayout" Target="../slideLayouts/slideLayout18.xml"/><Relationship Id="rId2" Type="http://schemas.openxmlformats.org/officeDocument/2006/relationships/image" Target="../media/image8.jpe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 Id="rId3" Type="http://schemas.openxmlformats.org/officeDocument/2006/relationships/image" Target="../media/image8.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8.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8.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7.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image" Target="../media/image4.jpeg"/></Relationships>
</file>

<file path=ppt/slides/_rels/slide7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image" Target="../media/image4.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jpeg"/><Relationship Id="rId3" Type="http://schemas.openxmlformats.org/officeDocument/2006/relationships/image" Target="../media/image3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40.png"/></Relationships>
</file>

<file path=ppt/slides/_rels/slide8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1.xml"/><Relationship Id="rId2" Type="http://schemas.openxmlformats.org/officeDocument/2006/relationships/image" Target="../media/image8.jpeg"/></Relationships>
</file>

<file path=ppt/slides/_rels/slide8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38.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jpeg"/><Relationship Id="rId3" Type="http://schemas.openxmlformats.org/officeDocument/2006/relationships/image" Target="../media/image37.png"/></Relationships>
</file>

<file path=ppt/slides/_rels/slide87.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8.jpeg"/><Relationship Id="rId1" Type="http://schemas.openxmlformats.org/officeDocument/2006/relationships/slideLayout" Target="../slideLayouts/slideLayout42.xml"/><Relationship Id="rId2" Type="http://schemas.openxmlformats.org/officeDocument/2006/relationships/image" Target="../media/image41.png"/></Relationships>
</file>

<file path=ppt/slides/_rels/slide8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45.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89.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45.png"/><Relationship Id="rId1" Type="http://schemas.openxmlformats.org/officeDocument/2006/relationships/slideLayout" Target="../slideLayouts/slideLayout25.xml"/><Relationship Id="rId2" Type="http://schemas.openxmlformats.org/officeDocument/2006/relationships/image" Target="../media/image4.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8.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png"/><Relationship Id="rId3" Type="http://schemas.openxmlformats.org/officeDocument/2006/relationships/image" Target="../media/image8.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10.png"/><Relationship Id="rId3" Type="http://schemas.openxmlformats.org/officeDocument/2006/relationships/image" Target="../media/image8.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4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 name="image1.jpeg"/>
          <p:cNvPicPr>
            <a:picLocks noChangeAspect="1"/>
          </p:cNvPicPr>
          <p:nvPr/>
        </p:nvPicPr>
        <p:blipFill>
          <a:blip r:embed="rId2">
            <a:alphaModFix amt="29769"/>
            <a:extLst/>
          </a:blip>
          <a:srcRect t="1923" b="1924"/>
          <a:stretch>
            <a:fillRect/>
          </a:stretch>
        </p:blipFill>
        <p:spPr>
          <a:xfrm>
            <a:off x="-13617" y="-2"/>
            <a:ext cx="13049441" cy="9753602"/>
          </a:xfrm>
          <a:prstGeom prst="rect">
            <a:avLst/>
          </a:prstGeom>
          <a:ln w="12700">
            <a:miter lim="400000"/>
          </a:ln>
        </p:spPr>
      </p:pic>
      <p:sp>
        <p:nvSpPr>
          <p:cNvPr id="378" name="Shape 378"/>
          <p:cNvSpPr/>
          <p:nvPr/>
        </p:nvSpPr>
        <p:spPr>
          <a:xfrm>
            <a:off x="78961" y="4048049"/>
            <a:ext cx="12846878" cy="294969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a:defRPr sz="13200" spc="791">
                <a:solidFill>
                  <a:srgbClr val="FFFFFF"/>
                </a:solidFill>
                <a:latin typeface="Open Sans Light"/>
                <a:ea typeface="Open Sans Light"/>
                <a:cs typeface="Open Sans Light"/>
                <a:sym typeface="Open Sans Light"/>
              </a:defRPr>
            </a:pPr>
            <a:r>
              <a:t>THE 5 VOICES</a:t>
            </a:r>
            <a:endParaRPr sz="1800" spc="107"/>
          </a:p>
          <a:p>
            <a:pPr>
              <a:spcBef>
                <a:spcPts val="300"/>
              </a:spcBef>
              <a:defRPr sz="6000" spc="360">
                <a:solidFill>
                  <a:srgbClr val="FFFFFF"/>
                </a:solidFill>
                <a:latin typeface="Helvetica Neue Light"/>
                <a:ea typeface="Helvetica Neue Light"/>
                <a:cs typeface="Helvetica Neue Light"/>
                <a:sym typeface="Helvetica Neue Light"/>
              </a:defRPr>
            </a:pPr>
            <a:r>
              <a:t>OF A TEAM</a:t>
            </a:r>
            <a:r>
              <a:rPr cap="all"/>
              <a:t> </a:t>
            </a:r>
          </a:p>
        </p:txBody>
      </p:sp>
      <p:pic>
        <p:nvPicPr>
          <p:cNvPr id="379" name="image2.jpeg"/>
          <p:cNvPicPr>
            <a:picLocks noChangeAspect="1"/>
          </p:cNvPicPr>
          <p:nvPr/>
        </p:nvPicPr>
        <p:blipFill>
          <a:blip r:embed="rId3">
            <a:extLst/>
          </a:blip>
          <a:stretch>
            <a:fillRect/>
          </a:stretch>
        </p:blipFill>
        <p:spPr>
          <a:xfrm>
            <a:off x="403561" y="366951"/>
            <a:ext cx="1109083" cy="1117953"/>
          </a:xfrm>
          <a:prstGeom prst="rect">
            <a:avLst/>
          </a:prstGeom>
          <a:ln w="12700">
            <a:miter lim="400000"/>
          </a:ln>
        </p:spPr>
      </p:pic>
      <p:sp>
        <p:nvSpPr>
          <p:cNvPr id="380" name="Shape 380"/>
          <p:cNvSpPr/>
          <p:nvPr/>
        </p:nvSpPr>
        <p:spPr>
          <a:xfrm>
            <a:off x="2614313" y="3222549"/>
            <a:ext cx="7793392" cy="584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4200" cap="all" spc="1386">
                <a:solidFill>
                  <a:srgbClr val="FFFFFF"/>
                </a:solidFill>
                <a:latin typeface="Tw Cen MT"/>
                <a:ea typeface="Tw Cen MT"/>
                <a:cs typeface="Tw Cen MT"/>
                <a:sym typeface="Tw Cen MT"/>
              </a:defRPr>
            </a:lvl1pPr>
          </a:lstStyle>
          <a:p>
            <a:r>
              <a:t>Accelerator SERIES</a:t>
            </a:r>
          </a:p>
        </p:txBody>
      </p:sp>
    </p:spTree>
    <p:extLst>
      <p:ext uri="{BB962C8B-B14F-4D97-AF65-F5344CB8AC3E}">
        <p14:creationId xmlns:p14="http://schemas.microsoft.com/office/powerpoint/2010/main" val="314767220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6" name="pasted-image.tiff">
            <a:hlinkClick r:id="rId2"/>
          </p:cNvPr>
          <p:cNvPicPr>
            <a:picLocks noChangeAspect="1"/>
          </p:cNvPicPr>
          <p:nvPr/>
        </p:nvPicPr>
        <p:blipFill>
          <a:blip r:embed="rId3">
            <a:extLst/>
          </a:blip>
          <a:stretch>
            <a:fillRect/>
          </a:stretch>
        </p:blipFill>
        <p:spPr>
          <a:xfrm>
            <a:off x="96581" y="392726"/>
            <a:ext cx="12811638" cy="8968148"/>
          </a:xfrm>
          <a:prstGeom prst="rect">
            <a:avLst/>
          </a:prstGeom>
          <a:ln w="12700">
            <a:miter lim="400000"/>
          </a:ln>
        </p:spPr>
      </p:pic>
    </p:spTree>
    <p:extLst>
      <p:ext uri="{BB962C8B-B14F-4D97-AF65-F5344CB8AC3E}">
        <p14:creationId xmlns:p14="http://schemas.microsoft.com/office/powerpoint/2010/main" val="425877645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Shape 431"/>
          <p:cNvSpPr/>
          <p:nvPr/>
        </p:nvSpPr>
        <p:spPr>
          <a:xfrm>
            <a:off x="381433" y="3530600"/>
            <a:ext cx="12241933" cy="269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7500">
                <a:latin typeface="FFF Tusj"/>
                <a:ea typeface="FFF Tusj"/>
                <a:cs typeface="FFF Tusj"/>
                <a:sym typeface="FFF Tusj"/>
              </a:defRPr>
            </a:lvl1pPr>
          </a:lstStyle>
          <a:p>
            <a:r>
              <a:t>MBTI:  Personal &amp; Teams</a:t>
            </a:r>
          </a:p>
        </p:txBody>
      </p:sp>
    </p:spTree>
    <p:extLst>
      <p:ext uri="{BB962C8B-B14F-4D97-AF65-F5344CB8AC3E}">
        <p14:creationId xmlns:p14="http://schemas.microsoft.com/office/powerpoint/2010/main" val="31394464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Shape 433"/>
          <p:cNvSpPr/>
          <p:nvPr/>
        </p:nvSpPr>
        <p:spPr>
          <a:xfrm>
            <a:off x="381433" y="3530600"/>
            <a:ext cx="12241933" cy="2692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7500">
                <a:solidFill>
                  <a:srgbClr val="7A81FF"/>
                </a:solidFill>
                <a:latin typeface="FFF Tusj"/>
                <a:ea typeface="FFF Tusj"/>
                <a:cs typeface="FFF Tusj"/>
                <a:sym typeface="FFF Tusj"/>
              </a:defRPr>
            </a:pPr>
            <a:r>
              <a:t>MBTI:  Personal &amp; Teams</a:t>
            </a:r>
          </a:p>
          <a:p>
            <a:pPr algn="l">
              <a:defRPr sz="7500">
                <a:latin typeface="FFF Tusj"/>
                <a:ea typeface="FFF Tusj"/>
                <a:cs typeface="FFF Tusj"/>
                <a:sym typeface="FFF Tusj"/>
              </a:defRPr>
            </a:pPr>
            <a:r>
              <a:t>Emotional Intelligence</a:t>
            </a:r>
          </a:p>
        </p:txBody>
      </p:sp>
    </p:spTree>
    <p:extLst>
      <p:ext uri="{BB962C8B-B14F-4D97-AF65-F5344CB8AC3E}">
        <p14:creationId xmlns:p14="http://schemas.microsoft.com/office/powerpoint/2010/main" val="109944442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Shape 435"/>
          <p:cNvSpPr/>
          <p:nvPr/>
        </p:nvSpPr>
        <p:spPr>
          <a:xfrm>
            <a:off x="102613" y="-76517"/>
            <a:ext cx="12799574" cy="916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7500">
                <a:solidFill>
                  <a:srgbClr val="7A81FF"/>
                </a:solidFill>
                <a:latin typeface="FFF Tusj"/>
                <a:ea typeface="FFF Tusj"/>
                <a:cs typeface="FFF Tusj"/>
                <a:sym typeface="FFF Tusj"/>
              </a:defRPr>
            </a:pPr>
            <a:r>
              <a:t>MBTI</a:t>
            </a:r>
          </a:p>
          <a:p>
            <a:pPr algn="l">
              <a:defRPr sz="7500">
                <a:solidFill>
                  <a:srgbClr val="8EFA00"/>
                </a:solidFill>
                <a:latin typeface="FFF Tusj"/>
                <a:ea typeface="FFF Tusj"/>
                <a:cs typeface="FFF Tusj"/>
                <a:sym typeface="FFF Tusj"/>
              </a:defRPr>
            </a:pPr>
            <a:r>
              <a:t>Emotional Intelligence</a:t>
            </a:r>
          </a:p>
          <a:p>
            <a:pPr algn="l">
              <a:defRPr sz="7500">
                <a:latin typeface="FFF Tusj"/>
                <a:ea typeface="FFF Tusj"/>
                <a:cs typeface="FFF Tusj"/>
                <a:sym typeface="FFF Tusj"/>
              </a:defRPr>
            </a:pPr>
            <a:r>
              <a:t>Five Voices:</a:t>
            </a:r>
          </a:p>
          <a:p>
            <a:pPr algn="l">
              <a:defRPr sz="7500">
                <a:latin typeface="FFF Tusj"/>
                <a:ea typeface="FFF Tusj"/>
                <a:cs typeface="FFF Tusj"/>
                <a:sym typeface="FFF Tusj"/>
              </a:defRPr>
            </a:pPr>
            <a:r>
              <a:t>…yours?</a:t>
            </a:r>
          </a:p>
          <a:p>
            <a:pPr algn="l">
              <a:defRPr sz="7500">
                <a:latin typeface="FFF Tusj"/>
                <a:ea typeface="FFF Tusj"/>
                <a:cs typeface="FFF Tusj"/>
                <a:sym typeface="FFF Tusj"/>
              </a:defRPr>
            </a:pPr>
            <a:r>
              <a:t>…weapons systems/issues</a:t>
            </a:r>
          </a:p>
          <a:p>
            <a:pPr algn="l">
              <a:defRPr sz="7500">
                <a:latin typeface="FFF Tusj"/>
                <a:ea typeface="FFF Tusj"/>
                <a:cs typeface="FFF Tusj"/>
                <a:sym typeface="FFF Tusj"/>
              </a:defRPr>
            </a:pPr>
            <a:r>
              <a:t>…communicating vision…</a:t>
            </a:r>
          </a:p>
          <a:p>
            <a:pPr algn="l">
              <a:defRPr sz="7500">
                <a:solidFill>
                  <a:srgbClr val="FF2600"/>
                </a:solidFill>
                <a:latin typeface="FFF Tusj"/>
                <a:ea typeface="FFF Tusj"/>
                <a:cs typeface="FFF Tusj"/>
                <a:sym typeface="FFF Tusj"/>
              </a:defRPr>
            </a:pPr>
            <a:r>
              <a:t>…get paper and pen</a:t>
            </a:r>
          </a:p>
        </p:txBody>
      </p:sp>
    </p:spTree>
    <p:extLst>
      <p:ext uri="{BB962C8B-B14F-4D97-AF65-F5344CB8AC3E}">
        <p14:creationId xmlns:p14="http://schemas.microsoft.com/office/powerpoint/2010/main" val="20926162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1AAED"/>
            </a:gs>
            <a:gs pos="52840">
              <a:srgbClr val="0187C6"/>
            </a:gs>
            <a:gs pos="100000">
              <a:srgbClr val="00639F"/>
            </a:gs>
          </a:gsLst>
          <a:path path="circle">
            <a:fillToRect l="50000" t="50000" r="50000" b="50000"/>
          </a:path>
        </a:gradFill>
        <a:effectLst/>
      </p:bgPr>
    </p:bg>
    <p:spTree>
      <p:nvGrpSpPr>
        <p:cNvPr id="1" name=""/>
        <p:cNvGrpSpPr/>
        <p:nvPr/>
      </p:nvGrpSpPr>
      <p:grpSpPr>
        <a:xfrm>
          <a:off x="0" y="0"/>
          <a:ext cx="0" cy="0"/>
          <a:chOff x="0" y="0"/>
          <a:chExt cx="0" cy="0"/>
        </a:xfrm>
      </p:grpSpPr>
      <p:pic>
        <p:nvPicPr>
          <p:cNvPr id="378"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sp>
        <p:nvSpPr>
          <p:cNvPr id="379" name="Shape 379"/>
          <p:cNvSpPr/>
          <p:nvPr/>
        </p:nvSpPr>
        <p:spPr>
          <a:xfrm>
            <a:off x="2483475" y="2264366"/>
            <a:ext cx="8031762" cy="2781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13200" cap="all" spc="791">
                <a:solidFill>
                  <a:srgbClr val="FFFFFF"/>
                </a:solidFill>
                <a:latin typeface="Open Sans Light"/>
                <a:ea typeface="Open Sans Light"/>
                <a:cs typeface="Open Sans Light"/>
                <a:sym typeface="Open Sans Light"/>
              </a:defRPr>
            </a:pPr>
            <a:r>
              <a:rPr sz="15500" cap="none" spc="930">
                <a:latin typeface="Open Sans"/>
                <a:ea typeface="Open Sans"/>
                <a:cs typeface="Open Sans"/>
                <a:sym typeface="Open Sans"/>
              </a:rPr>
              <a:t>5</a:t>
            </a:r>
            <a:r>
              <a:rPr cap="none"/>
              <a:t> VOICES</a:t>
            </a:r>
          </a:p>
        </p:txBody>
      </p:sp>
      <p:pic>
        <p:nvPicPr>
          <p:cNvPr id="380" name="GiANT G.jpg"/>
          <p:cNvPicPr>
            <a:picLocks noChangeAspect="1"/>
          </p:cNvPicPr>
          <p:nvPr/>
        </p:nvPicPr>
        <p:blipFill>
          <a:blip r:embed="rId3">
            <a:extLst/>
          </a:blip>
          <a:stretch>
            <a:fillRect/>
          </a:stretch>
        </p:blipFill>
        <p:spPr>
          <a:xfrm>
            <a:off x="403562" y="390257"/>
            <a:ext cx="594210" cy="598963"/>
          </a:xfrm>
          <a:prstGeom prst="rect">
            <a:avLst/>
          </a:prstGeom>
          <a:ln w="12700">
            <a:miter lim="400000"/>
          </a:ln>
        </p:spPr>
      </p:pic>
      <p:pic>
        <p:nvPicPr>
          <p:cNvPr id="381" name="5 Voices Black Speech Bubbles Master.png"/>
          <p:cNvPicPr>
            <a:picLocks noChangeAspect="1"/>
          </p:cNvPicPr>
          <p:nvPr/>
        </p:nvPicPr>
        <p:blipFill>
          <a:blip r:embed="rId4">
            <a:extLst/>
          </a:blip>
          <a:stretch>
            <a:fillRect/>
          </a:stretch>
        </p:blipFill>
        <p:spPr>
          <a:xfrm>
            <a:off x="9880063" y="239842"/>
            <a:ext cx="2671725" cy="2137380"/>
          </a:xfrm>
          <a:prstGeom prst="rect">
            <a:avLst/>
          </a:prstGeom>
          <a:ln w="12700">
            <a:miter lim="400000"/>
          </a:ln>
        </p:spPr>
      </p:pic>
      <p:sp>
        <p:nvSpPr>
          <p:cNvPr id="382" name="Shape 382"/>
          <p:cNvSpPr/>
          <p:nvPr/>
        </p:nvSpPr>
        <p:spPr>
          <a:xfrm>
            <a:off x="1906354" y="2536961"/>
            <a:ext cx="2312311" cy="2312312"/>
          </a:xfrm>
          <a:prstGeom prst="ellipse">
            <a:avLst/>
          </a:prstGeom>
          <a:ln w="25400">
            <a:solidFill>
              <a:srgbClr val="FFFFFF">
                <a:alpha val="38057"/>
              </a:srgbClr>
            </a:solidFill>
            <a:bevel/>
          </a:ln>
        </p:spPr>
        <p:txBody>
          <a:bodyPr lIns="50800" tIns="50800" rIns="50800" bIns="50800" anchor="ctr"/>
          <a:lstStyle/>
          <a:p>
            <a:endParaRPr/>
          </a:p>
        </p:txBody>
      </p:sp>
      <p:sp>
        <p:nvSpPr>
          <p:cNvPr id="383" name="Shape 383"/>
          <p:cNvSpPr/>
          <p:nvPr/>
        </p:nvSpPr>
        <p:spPr>
          <a:xfrm flipV="1">
            <a:off x="8687436" y="4638652"/>
            <a:ext cx="1" cy="5156015"/>
          </a:xfrm>
          <a:prstGeom prst="line">
            <a:avLst/>
          </a:prstGeom>
          <a:ln w="25400">
            <a:solidFill>
              <a:srgbClr val="FFFFFF">
                <a:alpha val="18733"/>
              </a:srgbClr>
            </a:solidFill>
            <a:bevel/>
          </a:ln>
        </p:spPr>
        <p:txBody>
          <a:bodyPr lIns="45718" tIns="45718" rIns="45718" bIns="45718"/>
          <a:lstStyle/>
          <a:p>
            <a:pPr algn="l" defTabSz="457200">
              <a:defRPr sz="1200">
                <a:latin typeface="+mn-lt"/>
                <a:ea typeface="+mn-ea"/>
                <a:cs typeface="+mn-cs"/>
                <a:sym typeface="Helvetica"/>
              </a:defRPr>
            </a:pPr>
            <a:endParaRPr/>
          </a:p>
        </p:txBody>
      </p:sp>
      <p:sp>
        <p:nvSpPr>
          <p:cNvPr id="384" name="Shape 384"/>
          <p:cNvSpPr/>
          <p:nvPr/>
        </p:nvSpPr>
        <p:spPr>
          <a:xfrm flipV="1">
            <a:off x="8687437" y="-5181"/>
            <a:ext cx="1" cy="3022749"/>
          </a:xfrm>
          <a:prstGeom prst="line">
            <a:avLst/>
          </a:prstGeom>
          <a:ln w="25400">
            <a:solidFill>
              <a:srgbClr val="FFFFFF">
                <a:alpha val="18733"/>
              </a:srgbClr>
            </a:solidFill>
            <a:bevel/>
          </a:ln>
        </p:spPr>
        <p:txBody>
          <a:bodyPr lIns="45718" tIns="45718" rIns="45718" bIns="45718"/>
          <a:lstStyle/>
          <a:p>
            <a:pPr algn="l" defTabSz="457200">
              <a:defRPr sz="1200">
                <a:latin typeface="+mn-lt"/>
                <a:ea typeface="+mn-ea"/>
                <a:cs typeface="+mn-cs"/>
                <a:sym typeface="Helvetica"/>
              </a:defRPr>
            </a:pPr>
            <a:endParaRPr/>
          </a:p>
        </p:txBody>
      </p:sp>
      <p:sp>
        <p:nvSpPr>
          <p:cNvPr id="385" name="Shape 385"/>
          <p:cNvSpPr/>
          <p:nvPr/>
        </p:nvSpPr>
        <p:spPr>
          <a:xfrm>
            <a:off x="4977272" y="5283507"/>
            <a:ext cx="8031762" cy="849934"/>
          </a:xfrm>
          <a:prstGeom prst="rect">
            <a:avLst/>
          </a:prstGeom>
          <a:solidFill>
            <a:srgbClr val="FFFFFF"/>
          </a:solidFill>
          <a:ln w="12700">
            <a:miter lim="400000"/>
          </a:ln>
          <a:effectLst>
            <a:outerShdw blurRad="177800" dist="103352" dir="5400000" rotWithShape="0">
              <a:srgbClr val="000000">
                <a:alpha val="50000"/>
              </a:srgbClr>
            </a:outerShdw>
          </a:effectLst>
          <a:extLst>
            <a:ext uri="{C572A759-6A51-4108-AA02-DFA0A04FC94B}">
              <ma14:wrappingTextBoxFlag xmlns:ma14="http://schemas.microsoft.com/office/mac/drawingml/2011/main" val="1"/>
            </a:ext>
          </a:extLst>
        </p:spPr>
        <p:txBody>
          <a:bodyPr lIns="0" tIns="0" rIns="0" bIns="0" anchor="ctr"/>
          <a:lstStyle>
            <a:lvl1pPr marR="762000" algn="r">
              <a:defRPr>
                <a:solidFill>
                  <a:srgbClr val="2C2C2C"/>
                </a:solidFill>
                <a:latin typeface="Open Sans"/>
                <a:ea typeface="Open Sans"/>
                <a:cs typeface="Open Sans"/>
                <a:sym typeface="Open Sans"/>
              </a:defRPr>
            </a:lvl1pPr>
          </a:lstStyle>
          <a:p>
            <a:r>
              <a:t>How to Communicate Effectively</a:t>
            </a:r>
          </a:p>
        </p:txBody>
      </p:sp>
      <p:sp>
        <p:nvSpPr>
          <p:cNvPr id="386" name="Shape 386"/>
          <p:cNvSpPr/>
          <p:nvPr/>
        </p:nvSpPr>
        <p:spPr>
          <a:xfrm>
            <a:off x="6870972" y="6522770"/>
            <a:ext cx="6149714" cy="849933"/>
          </a:xfrm>
          <a:prstGeom prst="rect">
            <a:avLst/>
          </a:prstGeom>
          <a:solidFill>
            <a:srgbClr val="FFFFFF"/>
          </a:solidFill>
          <a:ln w="12700">
            <a:miter lim="400000"/>
          </a:ln>
          <a:effectLst>
            <a:outerShdw blurRad="177800" dist="103352" dir="5400000" rotWithShape="0">
              <a:srgbClr val="000000">
                <a:alpha val="50000"/>
              </a:srgbClr>
            </a:outerShdw>
          </a:effectLst>
          <a:extLst>
            <a:ext uri="{C572A759-6A51-4108-AA02-DFA0A04FC94B}">
              <ma14:wrappingTextBoxFlag xmlns:ma14="http://schemas.microsoft.com/office/mac/drawingml/2011/main" val="1"/>
            </a:ext>
          </a:extLst>
        </p:spPr>
        <p:txBody>
          <a:bodyPr lIns="0" tIns="0" rIns="0" bIns="0" anchor="ctr"/>
          <a:lstStyle>
            <a:lvl1pPr marR="762000" algn="r">
              <a:defRPr>
                <a:solidFill>
                  <a:srgbClr val="2C2C2C"/>
                </a:solidFill>
                <a:latin typeface="Open Sans"/>
                <a:ea typeface="Open Sans"/>
                <a:cs typeface="Open Sans"/>
                <a:sym typeface="Open Sans"/>
              </a:defRPr>
            </a:lvl1pPr>
          </a:lstStyle>
          <a:p>
            <a:r>
              <a:t>with Everyone You Lead</a:t>
            </a:r>
          </a:p>
        </p:txBody>
      </p:sp>
      <p:sp>
        <p:nvSpPr>
          <p:cNvPr id="387" name="Shape 387"/>
          <p:cNvSpPr/>
          <p:nvPr/>
        </p:nvSpPr>
        <p:spPr>
          <a:xfrm>
            <a:off x="375605" y="8966177"/>
            <a:ext cx="2441725" cy="444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solidFill>
                  <a:schemeClr val="accent1">
                    <a:satOff val="-36923"/>
                    <a:lumOff val="30882"/>
                  </a:schemeClr>
                </a:solidFill>
                <a:latin typeface="Open Sans"/>
                <a:ea typeface="Open Sans"/>
                <a:cs typeface="Open Sans"/>
                <a:sym typeface="Open Sans"/>
              </a:defRPr>
            </a:lvl1pPr>
          </a:lstStyle>
          <a:p>
            <a:r>
              <a:t>// GiANT Worldwide</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390" name="image2.png"/>
          <p:cNvPicPr>
            <a:picLocks noChangeAspect="1"/>
          </p:cNvPicPr>
          <p:nvPr/>
        </p:nvPicPr>
        <p:blipFill>
          <a:blip r:embed="rId2">
            <a:alphaModFix amt="25508"/>
            <a:extLst/>
          </a:blip>
          <a:stretch>
            <a:fillRect/>
          </a:stretch>
        </p:blipFill>
        <p:spPr>
          <a:xfrm>
            <a:off x="5131854" y="2020207"/>
            <a:ext cx="2741092" cy="6050012"/>
          </a:xfrm>
          <a:prstGeom prst="rect">
            <a:avLst/>
          </a:prstGeom>
          <a:ln w="12700">
            <a:miter lim="400000"/>
          </a:ln>
        </p:spPr>
      </p:pic>
      <p:sp>
        <p:nvSpPr>
          <p:cNvPr id="391" name="Shape 391"/>
          <p:cNvSpPr/>
          <p:nvPr/>
        </p:nvSpPr>
        <p:spPr>
          <a:xfrm>
            <a:off x="3678268" y="2199688"/>
            <a:ext cx="3390163" cy="3390163"/>
          </a:xfrm>
          <a:prstGeom prst="ellipse">
            <a:avLst/>
          </a:prstGeom>
          <a:ln w="76200">
            <a:solidFill>
              <a:srgbClr val="535353"/>
            </a:solidFill>
            <a:miter lim="400000"/>
          </a:ln>
        </p:spPr>
        <p:txBody>
          <a:bodyPr lIns="49305" tIns="49305" rIns="49305" bIns="49305" anchor="ctr"/>
          <a:lstStyle/>
          <a:p>
            <a:pPr defTabSz="733113">
              <a:defRPr sz="2200">
                <a:solidFill>
                  <a:srgbClr val="FFFFFF"/>
                </a:solidFill>
              </a:defRPr>
            </a:pPr>
            <a:endParaRPr/>
          </a:p>
        </p:txBody>
      </p:sp>
      <p:sp>
        <p:nvSpPr>
          <p:cNvPr id="392" name="Shape 392"/>
          <p:cNvSpPr/>
          <p:nvPr/>
        </p:nvSpPr>
        <p:spPr>
          <a:xfrm>
            <a:off x="4807232" y="4163577"/>
            <a:ext cx="3390163" cy="3390163"/>
          </a:xfrm>
          <a:prstGeom prst="ellipse">
            <a:avLst/>
          </a:prstGeom>
          <a:ln w="88900">
            <a:solidFill>
              <a:srgbClr val="598DB0"/>
            </a:solidFill>
            <a:miter lim="400000"/>
          </a:ln>
        </p:spPr>
        <p:txBody>
          <a:bodyPr lIns="49305" tIns="49305" rIns="49305" bIns="49305" anchor="ctr"/>
          <a:lstStyle/>
          <a:p>
            <a:pPr defTabSz="733113">
              <a:defRPr sz="2200">
                <a:solidFill>
                  <a:srgbClr val="FFFFFF"/>
                </a:solidFill>
              </a:defRPr>
            </a:pPr>
            <a:endParaRPr/>
          </a:p>
        </p:txBody>
      </p:sp>
      <p:sp>
        <p:nvSpPr>
          <p:cNvPr id="393" name="Shape 393"/>
          <p:cNvSpPr/>
          <p:nvPr/>
        </p:nvSpPr>
        <p:spPr>
          <a:xfrm>
            <a:off x="5936196" y="2199688"/>
            <a:ext cx="3390162" cy="3390163"/>
          </a:xfrm>
          <a:prstGeom prst="ellipse">
            <a:avLst/>
          </a:prstGeom>
          <a:ln w="88900">
            <a:solidFill>
              <a:srgbClr val="B21711"/>
            </a:solidFill>
            <a:miter lim="400000"/>
          </a:ln>
        </p:spPr>
        <p:txBody>
          <a:bodyPr lIns="49305" tIns="49305" rIns="49305" bIns="49305" anchor="ctr"/>
          <a:lstStyle/>
          <a:p>
            <a:pPr defTabSz="733113">
              <a:defRPr sz="2200">
                <a:solidFill>
                  <a:srgbClr val="FFFFFF"/>
                </a:solidFill>
              </a:defRPr>
            </a:pPr>
            <a:endParaRPr/>
          </a:p>
        </p:txBody>
      </p:sp>
      <p:sp>
        <p:nvSpPr>
          <p:cNvPr id="394" name="Shape 394"/>
          <p:cNvSpPr/>
          <p:nvPr/>
        </p:nvSpPr>
        <p:spPr>
          <a:xfrm>
            <a:off x="4014638" y="3320233"/>
            <a:ext cx="1688905" cy="7452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defRPr sz="2200"/>
            </a:pPr>
            <a:r>
              <a:rPr b="1">
                <a:latin typeface="Calibri"/>
                <a:ea typeface="Calibri"/>
                <a:cs typeface="Calibri"/>
                <a:sym typeface="Calibri"/>
              </a:rPr>
              <a:t>IQ</a:t>
            </a:r>
          </a:p>
          <a:p>
            <a:pPr defTabSz="550339">
              <a:defRPr sz="2200"/>
            </a:pPr>
            <a:r>
              <a:rPr i="1">
                <a:solidFill>
                  <a:srgbClr val="53585F"/>
                </a:solidFill>
                <a:latin typeface="Calibri"/>
                <a:ea typeface="Calibri"/>
                <a:cs typeface="Calibri"/>
                <a:sym typeface="Calibri"/>
              </a:rPr>
              <a:t>COMPETENCY</a:t>
            </a:r>
          </a:p>
        </p:txBody>
      </p:sp>
      <p:sp>
        <p:nvSpPr>
          <p:cNvPr id="395" name="Shape 395"/>
          <p:cNvSpPr/>
          <p:nvPr/>
        </p:nvSpPr>
        <p:spPr>
          <a:xfrm>
            <a:off x="7275830" y="3320233"/>
            <a:ext cx="1781811" cy="7452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defRPr sz="2200"/>
            </a:pPr>
            <a:r>
              <a:rPr b="1">
                <a:latin typeface="Calibri"/>
                <a:ea typeface="Calibri"/>
                <a:cs typeface="Calibri"/>
                <a:sym typeface="Calibri"/>
              </a:rPr>
              <a:t>EQ</a:t>
            </a:r>
          </a:p>
          <a:p>
            <a:pPr defTabSz="550339">
              <a:defRPr sz="2200"/>
            </a:pPr>
            <a:r>
              <a:rPr i="1">
                <a:solidFill>
                  <a:srgbClr val="53585F"/>
                </a:solidFill>
                <a:latin typeface="Calibri"/>
                <a:ea typeface="Calibri"/>
                <a:cs typeface="Calibri"/>
                <a:sym typeface="Calibri"/>
              </a:rPr>
              <a:t>CONNECTIVITY</a:t>
            </a:r>
          </a:p>
        </p:txBody>
      </p:sp>
      <p:sp>
        <p:nvSpPr>
          <p:cNvPr id="396" name="Shape 396"/>
          <p:cNvSpPr/>
          <p:nvPr/>
        </p:nvSpPr>
        <p:spPr>
          <a:xfrm>
            <a:off x="5468291" y="5809318"/>
            <a:ext cx="2100092" cy="7452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defRPr sz="2200"/>
            </a:pPr>
            <a:r>
              <a:rPr b="1">
                <a:latin typeface="Calibri"/>
                <a:ea typeface="Calibri"/>
                <a:cs typeface="Calibri"/>
                <a:sym typeface="Calibri"/>
              </a:rPr>
              <a:t>PQ</a:t>
            </a:r>
          </a:p>
          <a:p>
            <a:pPr defTabSz="550339">
              <a:defRPr sz="2200"/>
            </a:pPr>
            <a:r>
              <a:rPr i="1">
                <a:solidFill>
                  <a:srgbClr val="53585F"/>
                </a:solidFill>
                <a:latin typeface="Calibri"/>
                <a:ea typeface="Calibri"/>
                <a:cs typeface="Calibri"/>
                <a:sym typeface="Calibri"/>
              </a:rPr>
              <a:t>SELF-AWARENESS</a:t>
            </a:r>
          </a:p>
        </p:txBody>
      </p:sp>
      <p:sp>
        <p:nvSpPr>
          <p:cNvPr id="397" name="Shape 397"/>
          <p:cNvSpPr/>
          <p:nvPr/>
        </p:nvSpPr>
        <p:spPr>
          <a:xfrm>
            <a:off x="6235630" y="4334947"/>
            <a:ext cx="565414" cy="496119"/>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lnSpc>
                <a:spcPct val="70000"/>
              </a:lnSpc>
              <a:defRPr sz="2200"/>
            </a:pPr>
            <a:r>
              <a:rPr sz="1600" b="1">
                <a:solidFill>
                  <a:srgbClr val="53585F"/>
                </a:solidFill>
                <a:latin typeface="Calibri"/>
                <a:ea typeface="Calibri"/>
                <a:cs typeface="Calibri"/>
                <a:sym typeface="Calibri"/>
              </a:rPr>
              <a:t>THE</a:t>
            </a:r>
          </a:p>
          <a:p>
            <a:pPr defTabSz="550339">
              <a:lnSpc>
                <a:spcPct val="70000"/>
              </a:lnSpc>
              <a:defRPr sz="2200"/>
            </a:pPr>
            <a:r>
              <a:rPr sz="1600" b="1">
                <a:solidFill>
                  <a:srgbClr val="53585F"/>
                </a:solidFill>
                <a:latin typeface="Calibri"/>
                <a:ea typeface="Calibri"/>
                <a:cs typeface="Calibri"/>
                <a:sym typeface="Calibri"/>
              </a:rPr>
              <a:t>CORE</a:t>
            </a:r>
          </a:p>
        </p:txBody>
      </p:sp>
      <p:sp>
        <p:nvSpPr>
          <p:cNvPr id="398" name="Shape 398"/>
          <p:cNvSpPr/>
          <p:nvPr/>
        </p:nvSpPr>
        <p:spPr>
          <a:xfrm>
            <a:off x="730059" y="8954582"/>
            <a:ext cx="8578518" cy="337013"/>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lvl1pPr algn="l" defTabSz="550339">
              <a:defRPr sz="1600">
                <a:solidFill>
                  <a:srgbClr val="53585F"/>
                </a:solidFill>
                <a:latin typeface="Calibri"/>
                <a:ea typeface="Calibri"/>
                <a:cs typeface="Calibri"/>
                <a:sym typeface="Calibri"/>
              </a:defRPr>
            </a:lvl1pPr>
          </a:lstStyle>
          <a:p>
            <a:pPr>
              <a:defRPr sz="2200">
                <a:solidFill>
                  <a:srgbClr val="000000"/>
                </a:solidFill>
              </a:defRPr>
            </a:pPr>
            <a:r>
              <a:rPr sz="1600">
                <a:solidFill>
                  <a:srgbClr val="53585F"/>
                </a:solidFill>
              </a:rPr>
              <a:t>© GiANT WORLDWIDE, Source: Inspired by Travis Bradberry &amp; Jean Greaves, Emotional Intelligence 2.0</a:t>
            </a:r>
          </a:p>
        </p:txBody>
      </p:sp>
      <p:sp>
        <p:nvSpPr>
          <p:cNvPr id="399" name="Shape 399"/>
          <p:cNvSpPr/>
          <p:nvPr/>
        </p:nvSpPr>
        <p:spPr>
          <a:xfrm>
            <a:off x="744810" y="617814"/>
            <a:ext cx="1651496" cy="568511"/>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pPr>
              <a:defRPr sz="2200">
                <a:solidFill>
                  <a:srgbClr val="000000"/>
                </a:solidFill>
              </a:defRPr>
            </a:pPr>
            <a:r>
              <a:rPr sz="3000">
                <a:solidFill>
                  <a:srgbClr val="53585F"/>
                </a:solidFill>
              </a:rPr>
              <a:t>THE CORE</a:t>
            </a:r>
          </a:p>
        </p:txBody>
      </p:sp>
      <p:sp>
        <p:nvSpPr>
          <p:cNvPr id="400" name="Shape 400"/>
          <p:cNvSpPr/>
          <p:nvPr/>
        </p:nvSpPr>
        <p:spPr>
          <a:xfrm>
            <a:off x="3937135" y="3708794"/>
            <a:ext cx="1830528" cy="2"/>
          </a:xfrm>
          <a:prstGeom prst="line">
            <a:avLst/>
          </a:prstGeom>
          <a:ln w="25400">
            <a:solidFill>
              <a:srgbClr val="000000"/>
            </a:solidFill>
            <a:miter lim="400000"/>
          </a:ln>
        </p:spPr>
        <p:txBody>
          <a:bodyPr lIns="57372" tIns="57372" rIns="57372" bIns="57372"/>
          <a:lstStyle/>
          <a:p>
            <a:pPr algn="l" defTabSz="573741">
              <a:defRPr sz="1400">
                <a:latin typeface="+mn-lt"/>
                <a:ea typeface="+mn-ea"/>
                <a:cs typeface="+mn-cs"/>
                <a:sym typeface="Helvetica"/>
              </a:defRPr>
            </a:pPr>
            <a:endParaRPr/>
          </a:p>
        </p:txBody>
      </p:sp>
      <p:sp>
        <p:nvSpPr>
          <p:cNvPr id="401" name="Shape 401"/>
          <p:cNvSpPr/>
          <p:nvPr/>
        </p:nvSpPr>
        <p:spPr>
          <a:xfrm>
            <a:off x="7251472" y="3708794"/>
            <a:ext cx="1830527" cy="2"/>
          </a:xfrm>
          <a:prstGeom prst="line">
            <a:avLst/>
          </a:prstGeom>
          <a:ln w="25400">
            <a:solidFill>
              <a:srgbClr val="000000"/>
            </a:solidFill>
            <a:miter lim="400000"/>
          </a:ln>
        </p:spPr>
        <p:txBody>
          <a:bodyPr lIns="57372" tIns="57372" rIns="57372" bIns="57372"/>
          <a:lstStyle/>
          <a:p>
            <a:pPr algn="l" defTabSz="573741">
              <a:defRPr sz="1400">
                <a:latin typeface="+mn-lt"/>
                <a:ea typeface="+mn-ea"/>
                <a:cs typeface="+mn-cs"/>
                <a:sym typeface="Helvetica"/>
              </a:defRPr>
            </a:pPr>
            <a:endParaRPr/>
          </a:p>
        </p:txBody>
      </p:sp>
      <p:sp>
        <p:nvSpPr>
          <p:cNvPr id="402" name="Shape 402"/>
          <p:cNvSpPr/>
          <p:nvPr/>
        </p:nvSpPr>
        <p:spPr>
          <a:xfrm>
            <a:off x="5585401" y="6197878"/>
            <a:ext cx="1830527" cy="2"/>
          </a:xfrm>
          <a:prstGeom prst="line">
            <a:avLst/>
          </a:prstGeom>
          <a:ln w="25400">
            <a:solidFill>
              <a:srgbClr val="000000"/>
            </a:solidFill>
            <a:miter lim="400000"/>
          </a:ln>
        </p:spPr>
        <p:txBody>
          <a:bodyPr lIns="57372" tIns="57372" rIns="57372" bIns="57372"/>
          <a:lstStyle/>
          <a:p>
            <a:pPr algn="l" defTabSz="573741">
              <a:defRPr sz="1400">
                <a:latin typeface="+mn-lt"/>
                <a:ea typeface="+mn-ea"/>
                <a:cs typeface="+mn-cs"/>
                <a:sym typeface="Helvetica"/>
              </a:defRPr>
            </a:pPr>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Shape 40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405" name="Shape 405"/>
          <p:cNvSpPr/>
          <p:nvPr/>
        </p:nvSpPr>
        <p:spPr>
          <a:xfrm flipV="1">
            <a:off x="5825545" y="4912174"/>
            <a:ext cx="1042466" cy="1042466"/>
          </a:xfrm>
          <a:prstGeom prst="line">
            <a:avLst/>
          </a:prstGeom>
          <a:ln w="38100" cap="rnd">
            <a:solidFill>
              <a:srgbClr val="A7A7A7"/>
            </a:solidFill>
            <a:custDash>
              <a:ds d="100000" sp="200000"/>
            </a:custDash>
          </a:ln>
        </p:spPr>
        <p:txBody>
          <a:bodyPr lIns="45718" tIns="45718" rIns="45718" bIns="45718"/>
          <a:lstStyle/>
          <a:p>
            <a:pPr algn="l" defTabSz="457200">
              <a:defRPr sz="1200">
                <a:latin typeface="+mn-lt"/>
                <a:ea typeface="+mn-ea"/>
                <a:cs typeface="+mn-cs"/>
                <a:sym typeface="Helvetica"/>
              </a:defRPr>
            </a:pPr>
            <a:endParaRPr/>
          </a:p>
        </p:txBody>
      </p:sp>
      <p:sp>
        <p:nvSpPr>
          <p:cNvPr id="406" name="Shape 406"/>
          <p:cNvSpPr/>
          <p:nvPr/>
        </p:nvSpPr>
        <p:spPr>
          <a:xfrm>
            <a:off x="5403010" y="4876800"/>
            <a:ext cx="1610476" cy="0"/>
          </a:xfrm>
          <a:prstGeom prst="line">
            <a:avLst/>
          </a:prstGeom>
          <a:ln w="38100" cap="rnd">
            <a:solidFill>
              <a:srgbClr val="A7A7A7"/>
            </a:solidFill>
            <a:custDash>
              <a:ds d="100000" sp="200000"/>
            </a:custDash>
          </a:ln>
        </p:spPr>
        <p:txBody>
          <a:bodyPr lIns="45718" tIns="45718" rIns="45718" bIns="45718"/>
          <a:lstStyle/>
          <a:p>
            <a:pPr algn="l" defTabSz="457200">
              <a:defRPr sz="1200">
                <a:latin typeface="+mn-lt"/>
                <a:ea typeface="+mn-ea"/>
                <a:cs typeface="+mn-cs"/>
                <a:sym typeface="Helvetica"/>
              </a:defRPr>
            </a:pPr>
            <a:endParaRPr/>
          </a:p>
        </p:txBody>
      </p:sp>
      <p:sp>
        <p:nvSpPr>
          <p:cNvPr id="407" name="Shape 407"/>
          <p:cNvSpPr/>
          <p:nvPr/>
        </p:nvSpPr>
        <p:spPr>
          <a:xfrm flipH="1" flipV="1">
            <a:off x="5773127" y="3790304"/>
            <a:ext cx="1092141" cy="1092141"/>
          </a:xfrm>
          <a:prstGeom prst="line">
            <a:avLst/>
          </a:prstGeom>
          <a:ln w="38100" cap="rnd">
            <a:solidFill>
              <a:srgbClr val="A7A7A7"/>
            </a:solidFill>
            <a:custDash>
              <a:ds d="100000" sp="200000"/>
            </a:custDash>
          </a:ln>
        </p:spPr>
        <p:txBody>
          <a:bodyPr lIns="45718" tIns="45718" rIns="45718" bIns="45718"/>
          <a:lstStyle/>
          <a:p>
            <a:pPr algn="l" defTabSz="457200">
              <a:defRPr sz="1200">
                <a:latin typeface="+mn-lt"/>
                <a:ea typeface="+mn-ea"/>
                <a:cs typeface="+mn-cs"/>
                <a:sym typeface="Helvetica"/>
              </a:defRPr>
            </a:pPr>
            <a:endParaRPr/>
          </a:p>
        </p:txBody>
      </p:sp>
      <p:sp>
        <p:nvSpPr>
          <p:cNvPr id="408" name="Shape 408"/>
          <p:cNvSpPr/>
          <p:nvPr/>
        </p:nvSpPr>
        <p:spPr>
          <a:xfrm>
            <a:off x="8458826" y="4049829"/>
            <a:ext cx="3456316" cy="1653942"/>
          </a:xfrm>
          <a:prstGeom prst="rect">
            <a:avLst/>
          </a:prstGeom>
          <a:gradFill>
            <a:gsLst>
              <a:gs pos="0">
                <a:srgbClr val="FBFEFF"/>
              </a:gs>
              <a:gs pos="35000">
                <a:srgbClr val="F7F7F7"/>
              </a:gs>
              <a:gs pos="100000">
                <a:srgbClr val="E1E1E1"/>
              </a:gs>
            </a:gsLst>
            <a:path path="circle">
              <a:fillToRect l="37721" t="-19636" r="62278" b="119636"/>
            </a:path>
          </a:gradFill>
          <a:ln w="63500">
            <a:solidFill>
              <a:srgbClr val="FFFFFF"/>
            </a:solidFill>
            <a:bevel/>
          </a:ln>
          <a:effectLst>
            <a:outerShdw blurRad="190500" dist="8455" dir="5400000" rotWithShape="0">
              <a:srgbClr val="000000"/>
            </a:outerShdw>
          </a:effectLst>
        </p:spPr>
        <p:txBody>
          <a:bodyPr lIns="50800" tIns="50800" rIns="50800" bIns="50800" anchor="ctr"/>
          <a:lstStyle/>
          <a:p>
            <a:pPr>
              <a:defRPr sz="4200">
                <a:latin typeface="Gill Sans"/>
                <a:ea typeface="Gill Sans"/>
                <a:cs typeface="Gill Sans"/>
                <a:sym typeface="Gill Sans"/>
              </a:defRPr>
            </a:pPr>
            <a:endParaRPr/>
          </a:p>
        </p:txBody>
      </p:sp>
      <p:pic>
        <p:nvPicPr>
          <p:cNvPr id="409"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410" name="Shape 410"/>
          <p:cNvSpPr/>
          <p:nvPr/>
        </p:nvSpPr>
        <p:spPr>
          <a:xfrm>
            <a:off x="3576044" y="3568452"/>
            <a:ext cx="2372282" cy="912250"/>
          </a:xfrm>
          <a:prstGeom prst="rect">
            <a:avLst/>
          </a:prstGeom>
          <a:gradFill>
            <a:gsLst>
              <a:gs pos="0">
                <a:srgbClr val="FAF6FD"/>
              </a:gs>
              <a:gs pos="725">
                <a:srgbClr val="C6C5C8"/>
              </a:gs>
              <a:gs pos="100000">
                <a:srgbClr val="939393"/>
              </a:gs>
              <a:gs pos="100000">
                <a:srgbClr val="6B6B6B"/>
              </a:gs>
              <a:gs pos="100000">
                <a:srgbClr val="444444"/>
              </a:gs>
            </a:gsLst>
            <a:path path="circle">
              <a:fillToRect l="37721" t="-19636" r="62278" b="119636"/>
            </a:path>
          </a:gradFill>
          <a:ln w="38100">
            <a:solidFill>
              <a:srgbClr val="FFFFFF"/>
            </a:solidFill>
            <a:bevel/>
          </a:ln>
        </p:spPr>
        <p:txBody>
          <a:bodyPr lIns="50800" tIns="50800" rIns="50800" bIns="50800" anchor="ctr"/>
          <a:lstStyle/>
          <a:p>
            <a:pPr>
              <a:defRPr sz="4200">
                <a:solidFill>
                  <a:srgbClr val="B00622"/>
                </a:solidFill>
                <a:latin typeface="Gill Sans"/>
                <a:ea typeface="Gill Sans"/>
                <a:cs typeface="Gill Sans"/>
                <a:sym typeface="Gill Sans"/>
              </a:defRPr>
            </a:pPr>
            <a:endParaRPr/>
          </a:p>
        </p:txBody>
      </p:sp>
      <p:sp>
        <p:nvSpPr>
          <p:cNvPr id="411" name="Shape 411"/>
          <p:cNvSpPr/>
          <p:nvPr/>
        </p:nvSpPr>
        <p:spPr>
          <a:xfrm>
            <a:off x="3576044" y="4420694"/>
            <a:ext cx="2372282" cy="912249"/>
          </a:xfrm>
          <a:prstGeom prst="rect">
            <a:avLst/>
          </a:prstGeom>
          <a:gradFill>
            <a:gsLst>
              <a:gs pos="0">
                <a:srgbClr val="747275"/>
              </a:gs>
              <a:gs pos="0">
                <a:srgbClr val="838284"/>
              </a:gs>
              <a:gs pos="0">
                <a:srgbClr val="939393"/>
              </a:gs>
              <a:gs pos="47804">
                <a:srgbClr val="636363"/>
              </a:gs>
              <a:gs pos="100000">
                <a:srgbClr val="333333"/>
              </a:gs>
            </a:gsLst>
            <a:path>
              <a:fillToRect l="50000" t="49999" r="50000" b="50000"/>
            </a:path>
          </a:gradFill>
          <a:ln w="38100">
            <a:solidFill>
              <a:srgbClr val="FFFFFF"/>
            </a:solidFill>
            <a:bevel/>
          </a:ln>
        </p:spPr>
        <p:txBody>
          <a:bodyPr lIns="50800" tIns="50800" rIns="50800" bIns="50800" anchor="ctr"/>
          <a:lstStyle/>
          <a:p>
            <a:pPr>
              <a:defRPr sz="4200">
                <a:solidFill>
                  <a:srgbClr val="FFFFFF"/>
                </a:solidFill>
                <a:latin typeface="Gill Sans"/>
                <a:ea typeface="Gill Sans"/>
                <a:cs typeface="Gill Sans"/>
                <a:sym typeface="Gill Sans"/>
              </a:defRPr>
            </a:pPr>
            <a:endParaRPr/>
          </a:p>
        </p:txBody>
      </p:sp>
      <p:sp>
        <p:nvSpPr>
          <p:cNvPr id="412" name="Shape 412"/>
          <p:cNvSpPr/>
          <p:nvPr/>
        </p:nvSpPr>
        <p:spPr>
          <a:xfrm rot="21592987">
            <a:off x="3907260" y="3681677"/>
            <a:ext cx="1709850"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solidFill>
                  <a:srgbClr val="FFFFFF"/>
                </a:solidFill>
                <a:latin typeface="Calibri"/>
                <a:ea typeface="Calibri"/>
                <a:cs typeface="Calibri"/>
                <a:sym typeface="Calibri"/>
              </a:defRPr>
            </a:lvl1pPr>
          </a:lstStyle>
          <a:p>
            <a:r>
              <a:t>NATURE</a:t>
            </a:r>
          </a:p>
        </p:txBody>
      </p:sp>
      <p:sp>
        <p:nvSpPr>
          <p:cNvPr id="413" name="Shape 413"/>
          <p:cNvSpPr/>
          <p:nvPr/>
        </p:nvSpPr>
        <p:spPr>
          <a:xfrm rot="21592577">
            <a:off x="3744547" y="4533918"/>
            <a:ext cx="2035275"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solidFill>
                  <a:srgbClr val="FFFFFF"/>
                </a:solidFill>
                <a:latin typeface="Calibri"/>
                <a:ea typeface="Calibri"/>
                <a:cs typeface="Calibri"/>
                <a:sym typeface="Calibri"/>
              </a:defRPr>
            </a:lvl1pPr>
          </a:lstStyle>
          <a:p>
            <a:r>
              <a:t>NURTURE</a:t>
            </a:r>
          </a:p>
        </p:txBody>
      </p:sp>
      <p:sp>
        <p:nvSpPr>
          <p:cNvPr id="414" name="Shape 414"/>
          <p:cNvSpPr/>
          <p:nvPr/>
        </p:nvSpPr>
        <p:spPr>
          <a:xfrm rot="21592577">
            <a:off x="8932759" y="4241800"/>
            <a:ext cx="2508449" cy="1270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800">
                <a:solidFill>
                  <a:srgbClr val="444444"/>
                </a:solidFill>
                <a:latin typeface="Calibri"/>
                <a:ea typeface="Calibri"/>
                <a:cs typeface="Calibri"/>
                <a:sym typeface="Calibri"/>
              </a:defRPr>
            </a:pPr>
            <a:r>
              <a:t>LEADERSHIP</a:t>
            </a:r>
            <a:br/>
            <a:r>
              <a:t>BEHAVIORS</a:t>
            </a:r>
          </a:p>
        </p:txBody>
      </p:sp>
      <p:cxnSp>
        <p:nvCxnSpPr>
          <p:cNvPr id="415" name="Connector 415"/>
          <p:cNvCxnSpPr>
            <a:stCxn id="408" idx="0"/>
            <a:endCxn id="414" idx="0"/>
          </p:cNvCxnSpPr>
          <p:nvPr/>
        </p:nvCxnSpPr>
        <p:spPr>
          <a:xfrm flipH="1">
            <a:off x="10186983" y="4876800"/>
            <a:ext cx="1" cy="1"/>
          </a:xfrm>
          <a:prstGeom prst="straightConnector1">
            <a:avLst/>
          </a:prstGeom>
          <a:ln w="25400">
            <a:solidFill>
              <a:schemeClr val="accent1"/>
            </a:solidFill>
            <a:bevel/>
          </a:ln>
          <a:effectLst>
            <a:outerShdw blurRad="38100" dist="25400" dir="5400000" rotWithShape="0">
              <a:srgbClr val="000000">
                <a:alpha val="50000"/>
              </a:srgbClr>
            </a:outerShdw>
          </a:effectLst>
        </p:spPr>
      </p:cxnSp>
      <p:sp>
        <p:nvSpPr>
          <p:cNvPr id="416" name="Shape 416"/>
          <p:cNvSpPr/>
          <p:nvPr/>
        </p:nvSpPr>
        <p:spPr>
          <a:xfrm>
            <a:off x="3581551" y="5336398"/>
            <a:ext cx="2372283" cy="912250"/>
          </a:xfrm>
          <a:prstGeom prst="rect">
            <a:avLst/>
          </a:prstGeom>
          <a:solidFill>
            <a:srgbClr val="AE0C27"/>
          </a:solidFill>
          <a:ln w="38100">
            <a:solidFill>
              <a:srgbClr val="FFFFFF"/>
            </a:solidFill>
            <a:bevel/>
          </a:ln>
        </p:spPr>
        <p:txBody>
          <a:bodyPr lIns="50800" tIns="50800" rIns="50800" bIns="50800" anchor="ctr"/>
          <a:lstStyle/>
          <a:p>
            <a:pPr>
              <a:defRPr sz="4200">
                <a:solidFill>
                  <a:srgbClr val="FFFFFF"/>
                </a:solidFill>
                <a:latin typeface="Gill Sans"/>
                <a:ea typeface="Gill Sans"/>
                <a:cs typeface="Gill Sans"/>
                <a:sym typeface="Gill Sans"/>
              </a:defRPr>
            </a:pPr>
            <a:endParaRPr/>
          </a:p>
        </p:txBody>
      </p:sp>
      <p:sp>
        <p:nvSpPr>
          <p:cNvPr id="417" name="Shape 417"/>
          <p:cNvSpPr/>
          <p:nvPr/>
        </p:nvSpPr>
        <p:spPr>
          <a:xfrm>
            <a:off x="3958984" y="5449622"/>
            <a:ext cx="1606402"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solidFill>
                  <a:srgbClr val="FFFFFF"/>
                </a:solidFill>
                <a:latin typeface="Calibri"/>
                <a:ea typeface="Calibri"/>
                <a:cs typeface="Calibri"/>
                <a:sym typeface="Calibri"/>
              </a:defRPr>
            </a:lvl1pPr>
          </a:lstStyle>
          <a:p>
            <a:r>
              <a:t>CHOICE</a:t>
            </a:r>
          </a:p>
        </p:txBody>
      </p:sp>
      <p:pic>
        <p:nvPicPr>
          <p:cNvPr id="418" name="image2.png"/>
          <p:cNvPicPr>
            <a:picLocks noChangeAspect="1"/>
          </p:cNvPicPr>
          <p:nvPr/>
        </p:nvPicPr>
        <p:blipFill>
          <a:blip r:embed="rId3">
            <a:alphaModFix amt="56443"/>
            <a:extLst/>
          </a:blip>
          <a:stretch>
            <a:fillRect/>
          </a:stretch>
        </p:blipFill>
        <p:spPr>
          <a:xfrm>
            <a:off x="1021514" y="3099515"/>
            <a:ext cx="1610476" cy="3554570"/>
          </a:xfrm>
          <a:prstGeom prst="rect">
            <a:avLst/>
          </a:prstGeom>
          <a:ln w="3175">
            <a:miter lim="400000"/>
          </a:ln>
        </p:spPr>
      </p:pic>
      <p:sp>
        <p:nvSpPr>
          <p:cNvPr id="419" name="Shape 419"/>
          <p:cNvSpPr/>
          <p:nvPr/>
        </p:nvSpPr>
        <p:spPr>
          <a:xfrm>
            <a:off x="6775861" y="4241800"/>
            <a:ext cx="1270001" cy="1270000"/>
          </a:xfrm>
          <a:prstGeom prst="rightArrow">
            <a:avLst>
              <a:gd name="adj1" fmla="val 32000"/>
              <a:gd name="adj2" fmla="val 64000"/>
            </a:avLst>
          </a:prstGeom>
          <a:solidFill>
            <a:srgbClr val="908D91"/>
          </a:solidFill>
          <a:ln w="50800">
            <a:solidFill>
              <a:srgbClr val="FFFFFF"/>
            </a:solidFill>
            <a:bevel/>
          </a:ln>
        </p:spPr>
        <p:txBody>
          <a:bodyPr lIns="50800" tIns="50800" rIns="50800" bIns="50800" anchor="ctr"/>
          <a:lstStyle/>
          <a:p>
            <a:pPr>
              <a:defRPr sz="4200">
                <a:latin typeface="Gill Sans"/>
                <a:ea typeface="Gill Sans"/>
                <a:cs typeface="Gill Sans"/>
                <a:sym typeface="Gill Sans"/>
              </a:defRPr>
            </a:pPr>
            <a:endParaRPr/>
          </a:p>
        </p:txBody>
      </p:sp>
      <p:sp>
        <p:nvSpPr>
          <p:cNvPr id="420" name="Shape 420"/>
          <p:cNvSpPr/>
          <p:nvPr/>
        </p:nvSpPr>
        <p:spPr>
          <a:xfrm>
            <a:off x="744810" y="617813"/>
            <a:ext cx="6197267"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spAutoFit/>
          </a:bodyPr>
          <a:lstStyle>
            <a:lvl1pPr algn="l" defTabSz="567017">
              <a:defRPr sz="3000">
                <a:solidFill>
                  <a:srgbClr val="53585F"/>
                </a:solidFill>
                <a:latin typeface="Calibri"/>
                <a:ea typeface="Calibri"/>
                <a:cs typeface="Calibri"/>
                <a:sym typeface="Calibri"/>
              </a:defRPr>
            </a:lvl1pPr>
          </a:lstStyle>
          <a:p>
            <a:r>
              <a:t>DRIVERS THAT AFFECT YOUR BEHAVIOR</a:t>
            </a:r>
          </a:p>
        </p:txBody>
      </p:sp>
      <p:sp>
        <p:nvSpPr>
          <p:cNvPr id="421" name="Shape 42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Shape 423"/>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424"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425" name="Shape 425"/>
          <p:cNvSpPr/>
          <p:nvPr/>
        </p:nvSpPr>
        <p:spPr>
          <a:xfrm>
            <a:off x="4699492" y="8076106"/>
            <a:ext cx="3963182"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EARLY LIFE EXPERIENCES</a:t>
            </a:r>
          </a:p>
        </p:txBody>
      </p:sp>
      <p:sp>
        <p:nvSpPr>
          <p:cNvPr id="426" name="Shape 426"/>
          <p:cNvSpPr/>
          <p:nvPr/>
        </p:nvSpPr>
        <p:spPr>
          <a:xfrm>
            <a:off x="7186404" y="1852518"/>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SCHOOLING</a:t>
            </a:r>
          </a:p>
        </p:txBody>
      </p:sp>
      <p:sp>
        <p:nvSpPr>
          <p:cNvPr id="427" name="Shape 427"/>
          <p:cNvSpPr/>
          <p:nvPr/>
        </p:nvSpPr>
        <p:spPr>
          <a:xfrm>
            <a:off x="541744" y="5528367"/>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PARENTING</a:t>
            </a:r>
          </a:p>
        </p:txBody>
      </p:sp>
      <p:sp>
        <p:nvSpPr>
          <p:cNvPr id="428" name="Shape 428"/>
          <p:cNvSpPr/>
          <p:nvPr/>
        </p:nvSpPr>
        <p:spPr>
          <a:xfrm>
            <a:off x="184377" y="4221948"/>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CULTURE</a:t>
            </a:r>
          </a:p>
        </p:txBody>
      </p:sp>
      <p:sp>
        <p:nvSpPr>
          <p:cNvPr id="429" name="Shape 429"/>
          <p:cNvSpPr/>
          <p:nvPr/>
        </p:nvSpPr>
        <p:spPr>
          <a:xfrm>
            <a:off x="1378492" y="7057534"/>
            <a:ext cx="3407496"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AUTHORITY FIGURES</a:t>
            </a:r>
          </a:p>
        </p:txBody>
      </p:sp>
      <p:sp>
        <p:nvSpPr>
          <p:cNvPr id="430" name="Shape 430"/>
          <p:cNvSpPr/>
          <p:nvPr/>
        </p:nvSpPr>
        <p:spPr>
          <a:xfrm>
            <a:off x="3167165" y="1852518"/>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ROLE MODELS</a:t>
            </a:r>
          </a:p>
        </p:txBody>
      </p:sp>
      <p:sp>
        <p:nvSpPr>
          <p:cNvPr id="431" name="Shape 431"/>
          <p:cNvSpPr/>
          <p:nvPr/>
        </p:nvSpPr>
        <p:spPr>
          <a:xfrm>
            <a:off x="9114187" y="2899691"/>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GENDER</a:t>
            </a:r>
          </a:p>
        </p:txBody>
      </p:sp>
      <p:sp>
        <p:nvSpPr>
          <p:cNvPr id="432" name="Shape 432"/>
          <p:cNvSpPr/>
          <p:nvPr/>
        </p:nvSpPr>
        <p:spPr>
          <a:xfrm>
            <a:off x="902250" y="3037233"/>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FAITH</a:t>
            </a:r>
          </a:p>
        </p:txBody>
      </p:sp>
      <p:sp>
        <p:nvSpPr>
          <p:cNvPr id="433" name="Shape 433"/>
          <p:cNvSpPr/>
          <p:nvPr/>
        </p:nvSpPr>
        <p:spPr>
          <a:xfrm>
            <a:off x="9682753" y="4546600"/>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SUCCESSES</a:t>
            </a:r>
          </a:p>
        </p:txBody>
      </p:sp>
      <p:sp>
        <p:nvSpPr>
          <p:cNvPr id="434" name="Shape 434"/>
          <p:cNvSpPr/>
          <p:nvPr/>
        </p:nvSpPr>
        <p:spPr>
          <a:xfrm>
            <a:off x="9325387" y="5528371"/>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FAILURES</a:t>
            </a:r>
          </a:p>
        </p:txBody>
      </p:sp>
      <p:sp>
        <p:nvSpPr>
          <p:cNvPr id="435" name="Shape 435"/>
          <p:cNvSpPr/>
          <p:nvPr/>
        </p:nvSpPr>
        <p:spPr>
          <a:xfrm>
            <a:off x="7896804" y="6941684"/>
            <a:ext cx="313767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b="1">
                <a:solidFill>
                  <a:srgbClr val="53585F"/>
                </a:solidFill>
                <a:latin typeface="Calibri"/>
                <a:ea typeface="Calibri"/>
                <a:cs typeface="Calibri"/>
                <a:sym typeface="Calibri"/>
              </a:defRPr>
            </a:lvl1pPr>
          </a:lstStyle>
          <a:p>
            <a:r>
              <a:t>DREAMS</a:t>
            </a:r>
          </a:p>
        </p:txBody>
      </p:sp>
      <p:sp>
        <p:nvSpPr>
          <p:cNvPr id="436" name="Shape 436"/>
          <p:cNvSpPr/>
          <p:nvPr/>
        </p:nvSpPr>
        <p:spPr>
          <a:xfrm flipV="1">
            <a:off x="6482449" y="5209080"/>
            <a:ext cx="19951" cy="2699252"/>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37" name="Shape 437"/>
          <p:cNvSpPr/>
          <p:nvPr/>
        </p:nvSpPr>
        <p:spPr>
          <a:xfrm flipV="1">
            <a:off x="4172710" y="5022745"/>
            <a:ext cx="2343279" cy="1926944"/>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38" name="Shape 438"/>
          <p:cNvSpPr/>
          <p:nvPr/>
        </p:nvSpPr>
        <p:spPr>
          <a:xfrm flipH="1" flipV="1">
            <a:off x="2872518" y="4876800"/>
            <a:ext cx="7010486" cy="1"/>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39" name="Shape 439"/>
          <p:cNvSpPr/>
          <p:nvPr/>
        </p:nvSpPr>
        <p:spPr>
          <a:xfrm flipV="1">
            <a:off x="5989380" y="3652369"/>
            <a:ext cx="3865393" cy="1464434"/>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0" name="Shape 440"/>
          <p:cNvSpPr/>
          <p:nvPr/>
        </p:nvSpPr>
        <p:spPr>
          <a:xfrm flipV="1">
            <a:off x="6436808" y="2594144"/>
            <a:ext cx="2293815" cy="2293816"/>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1" name="Shape 441"/>
          <p:cNvSpPr/>
          <p:nvPr/>
        </p:nvSpPr>
        <p:spPr>
          <a:xfrm flipH="1" flipV="1">
            <a:off x="4806547" y="2574194"/>
            <a:ext cx="1630261" cy="2313766"/>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2" name="Shape 442"/>
          <p:cNvSpPr/>
          <p:nvPr/>
        </p:nvSpPr>
        <p:spPr>
          <a:xfrm flipH="1" flipV="1">
            <a:off x="3102347" y="3501294"/>
            <a:ext cx="3461461" cy="1513666"/>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3" name="Shape 443"/>
          <p:cNvSpPr/>
          <p:nvPr/>
        </p:nvSpPr>
        <p:spPr>
          <a:xfrm flipH="1">
            <a:off x="3309372" y="4942759"/>
            <a:ext cx="3283037" cy="921061"/>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4" name="Shape 444"/>
          <p:cNvSpPr/>
          <p:nvPr/>
        </p:nvSpPr>
        <p:spPr>
          <a:xfrm>
            <a:off x="6489821" y="5068114"/>
            <a:ext cx="2801877" cy="1836206"/>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5" name="Shape 445"/>
          <p:cNvSpPr/>
          <p:nvPr/>
        </p:nvSpPr>
        <p:spPr>
          <a:xfrm>
            <a:off x="6530946" y="4929164"/>
            <a:ext cx="3201102" cy="863531"/>
          </a:xfrm>
          <a:prstGeom prst="line">
            <a:avLst/>
          </a:prstGeom>
          <a:ln w="25400">
            <a:solidFill>
              <a:schemeClr val="accent5">
                <a:lumOff val="-8078"/>
              </a:schemeClr>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446" name="Shape 446"/>
          <p:cNvSpPr/>
          <p:nvPr/>
        </p:nvSpPr>
        <p:spPr>
          <a:xfrm>
            <a:off x="4981387" y="3355787"/>
            <a:ext cx="3042026" cy="3042026"/>
          </a:xfrm>
          <a:prstGeom prst="ellipse">
            <a:avLst/>
          </a:prstGeom>
          <a:gradFill>
            <a:gsLst>
              <a:gs pos="0">
                <a:srgbClr val="FF283E"/>
              </a:gs>
              <a:gs pos="100000">
                <a:srgbClr val="AE0C27"/>
              </a:gs>
            </a:gsLst>
            <a:path path="circle">
              <a:fillToRect l="37721" t="-19636" r="62278" b="119636"/>
            </a:path>
          </a:gradFill>
          <a:ln w="139700">
            <a:solidFill>
              <a:srgbClr val="FFFFFF"/>
            </a:solidFill>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50800" tIns="50800" rIns="50800" bIns="50800" anchor="ctr"/>
          <a:lstStyle/>
          <a:p>
            <a:pPr>
              <a:defRPr b="1">
                <a:solidFill>
                  <a:srgbClr val="FFFFFF"/>
                </a:solidFill>
                <a:latin typeface="Calibri"/>
                <a:ea typeface="Calibri"/>
                <a:cs typeface="Calibri"/>
                <a:sym typeface="Calibri"/>
              </a:defRPr>
            </a:pPr>
            <a:r>
              <a:t>OUGHTS &amp;</a:t>
            </a:r>
          </a:p>
          <a:p>
            <a:pPr>
              <a:defRPr b="1">
                <a:solidFill>
                  <a:srgbClr val="FFFFFF"/>
                </a:solidFill>
                <a:latin typeface="Calibri"/>
                <a:ea typeface="Calibri"/>
                <a:cs typeface="Calibri"/>
                <a:sym typeface="Calibri"/>
              </a:defRPr>
            </a:pPr>
            <a:r>
              <a:t>SHOULDS</a:t>
            </a:r>
          </a:p>
        </p:txBody>
      </p:sp>
      <p:sp>
        <p:nvSpPr>
          <p:cNvPr id="447" name="Shape 447"/>
          <p:cNvSpPr/>
          <p:nvPr/>
        </p:nvSpPr>
        <p:spPr>
          <a:xfrm>
            <a:off x="744810" y="617813"/>
            <a:ext cx="5912634"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spAutoFit/>
          </a:bodyPr>
          <a:lstStyle>
            <a:lvl1pPr algn="l" defTabSz="567017">
              <a:defRPr sz="3000">
                <a:solidFill>
                  <a:srgbClr val="53585F"/>
                </a:solidFill>
                <a:latin typeface="Calibri"/>
                <a:ea typeface="Calibri"/>
                <a:cs typeface="Calibri"/>
                <a:sym typeface="Calibri"/>
              </a:defRPr>
            </a:lvl1pPr>
          </a:lstStyle>
          <a:p>
            <a:r>
              <a:t>OUGHTS AND SHOULDS OF NURTURE</a:t>
            </a:r>
          </a:p>
        </p:txBody>
      </p:sp>
      <p:sp>
        <p:nvSpPr>
          <p:cNvPr id="448" name="Shape 44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Shape 45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453" name="Shape 453"/>
          <p:cNvSpPr/>
          <p:nvPr/>
        </p:nvSpPr>
        <p:spPr>
          <a:xfrm>
            <a:off x="3619184" y="4332194"/>
            <a:ext cx="1784141" cy="10892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3200">
                <a:solidFill>
                  <a:srgbClr val="C60822"/>
                </a:solidFill>
                <a:latin typeface="Calibri"/>
                <a:ea typeface="Calibri"/>
                <a:cs typeface="Calibri"/>
                <a:sym typeface="Calibri"/>
              </a:defRPr>
            </a:pPr>
            <a:r>
              <a:t>KNOW</a:t>
            </a:r>
          </a:p>
          <a:p>
            <a:pPr defTabSz="567017">
              <a:defRPr sz="3200">
                <a:latin typeface="Calibri"/>
                <a:ea typeface="Calibri"/>
                <a:cs typeface="Calibri"/>
                <a:sym typeface="Calibri"/>
              </a:defRPr>
            </a:pPr>
            <a:r>
              <a:t>YOURSELF</a:t>
            </a:r>
          </a:p>
        </p:txBody>
      </p:sp>
      <p:sp>
        <p:nvSpPr>
          <p:cNvPr id="454" name="Shape 454"/>
          <p:cNvSpPr/>
          <p:nvPr/>
        </p:nvSpPr>
        <p:spPr>
          <a:xfrm>
            <a:off x="7630836" y="4332194"/>
            <a:ext cx="1784141" cy="10892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3200">
                <a:solidFill>
                  <a:srgbClr val="C60822"/>
                </a:solidFill>
                <a:latin typeface="Calibri"/>
                <a:ea typeface="Calibri"/>
                <a:cs typeface="Calibri"/>
                <a:sym typeface="Calibri"/>
              </a:defRPr>
            </a:pPr>
            <a:r>
              <a:t>LEAD</a:t>
            </a:r>
          </a:p>
          <a:p>
            <a:pPr defTabSz="567017">
              <a:defRPr sz="3200">
                <a:latin typeface="Calibri"/>
                <a:ea typeface="Calibri"/>
                <a:cs typeface="Calibri"/>
                <a:sym typeface="Calibri"/>
              </a:defRPr>
            </a:pPr>
            <a:r>
              <a:t>YOURSELF</a:t>
            </a:r>
          </a:p>
        </p:txBody>
      </p:sp>
      <p:sp>
        <p:nvSpPr>
          <p:cNvPr id="455" name="Shape 455"/>
          <p:cNvSpPr/>
          <p:nvPr/>
        </p:nvSpPr>
        <p:spPr>
          <a:xfrm>
            <a:off x="1084571" y="4654382"/>
            <a:ext cx="1217032"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REALITY</a:t>
            </a:r>
          </a:p>
        </p:txBody>
      </p:sp>
      <p:sp>
        <p:nvSpPr>
          <p:cNvPr id="456" name="Shape 456"/>
          <p:cNvSpPr/>
          <p:nvPr/>
        </p:nvSpPr>
        <p:spPr>
          <a:xfrm>
            <a:off x="10737684" y="4654382"/>
            <a:ext cx="1332311"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ACTIONS</a:t>
            </a:r>
          </a:p>
        </p:txBody>
      </p:sp>
      <p:sp>
        <p:nvSpPr>
          <p:cNvPr id="457" name="Shape 457"/>
          <p:cNvSpPr/>
          <p:nvPr/>
        </p:nvSpPr>
        <p:spPr>
          <a:xfrm>
            <a:off x="5329739" y="2312198"/>
            <a:ext cx="2345322"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CONSEQUENCES</a:t>
            </a:r>
          </a:p>
        </p:txBody>
      </p:sp>
      <p:sp>
        <p:nvSpPr>
          <p:cNvPr id="458" name="Shape 458"/>
          <p:cNvSpPr/>
          <p:nvPr/>
        </p:nvSpPr>
        <p:spPr>
          <a:xfrm>
            <a:off x="5608676" y="7025435"/>
            <a:ext cx="1816809"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TENDENCIES</a:t>
            </a:r>
          </a:p>
        </p:txBody>
      </p:sp>
      <p:sp>
        <p:nvSpPr>
          <p:cNvPr id="465" name="Shape 465"/>
          <p:cNvSpPr/>
          <p:nvPr/>
        </p:nvSpPr>
        <p:spPr>
          <a:xfrm>
            <a:off x="8395717" y="5615921"/>
            <a:ext cx="2244925" cy="1474249"/>
          </a:xfrm>
          <a:custGeom>
            <a:avLst/>
            <a:gdLst/>
            <a:ahLst/>
            <a:cxnLst>
              <a:cxn ang="0">
                <a:pos x="wd2" y="hd2"/>
              </a:cxn>
              <a:cxn ang="5400000">
                <a:pos x="wd2" y="hd2"/>
              </a:cxn>
              <a:cxn ang="10800000">
                <a:pos x="wd2" y="hd2"/>
              </a:cxn>
              <a:cxn ang="16200000">
                <a:pos x="wd2" y="hd2"/>
              </a:cxn>
            </a:cxnLst>
            <a:rect l="0" t="0" r="r" b="b"/>
            <a:pathLst>
              <a:path w="21600" h="20807" extrusionOk="0">
                <a:moveTo>
                  <a:pt x="0" y="20735"/>
                </a:moveTo>
                <a:cubicBezTo>
                  <a:pt x="10164" y="21600"/>
                  <a:pt x="17364" y="14688"/>
                  <a:pt x="21600" y="0"/>
                </a:cubicBezTo>
              </a:path>
            </a:pathLst>
          </a:custGeom>
          <a:ln w="38100">
            <a:solidFill>
              <a:srgbClr val="53585F"/>
            </a:solidFill>
            <a:custDash>
              <a:ds d="200000" sp="200000"/>
            </a:custDash>
            <a:miter lim="400000"/>
            <a:tailEnd type="triangle"/>
          </a:ln>
        </p:spPr>
        <p:txBody>
          <a:bodyPr/>
          <a:lstStyle/>
          <a:p>
            <a:endParaRPr/>
          </a:p>
        </p:txBody>
      </p:sp>
      <p:sp>
        <p:nvSpPr>
          <p:cNvPr id="460" name="Shape 460"/>
          <p:cNvSpPr/>
          <p:nvPr/>
        </p:nvSpPr>
        <p:spPr>
          <a:xfrm rot="19303586">
            <a:off x="9419274" y="6775823"/>
            <a:ext cx="1654772" cy="5050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53585F"/>
                </a:solidFill>
                <a:latin typeface="Calibri"/>
                <a:ea typeface="Calibri"/>
                <a:cs typeface="Calibri"/>
                <a:sym typeface="Calibri"/>
              </a:defRPr>
            </a:lvl1pPr>
          </a:lstStyle>
          <a:p>
            <a:r>
              <a:t>(PATTERNS)</a:t>
            </a:r>
          </a:p>
        </p:txBody>
      </p:sp>
      <p:sp>
        <p:nvSpPr>
          <p:cNvPr id="461" name="Shape 461"/>
          <p:cNvSpPr/>
          <p:nvPr/>
        </p:nvSpPr>
        <p:spPr>
          <a:xfrm>
            <a:off x="744810" y="617813"/>
            <a:ext cx="5847521"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KNOW YOURSELF TO LEAD YOURSELF</a:t>
            </a:r>
          </a:p>
        </p:txBody>
      </p:sp>
      <p:pic>
        <p:nvPicPr>
          <p:cNvPr id="462" name="Infinity Loop Project.png"/>
          <p:cNvPicPr>
            <a:picLocks noChangeAspect="1"/>
          </p:cNvPicPr>
          <p:nvPr/>
        </p:nvPicPr>
        <p:blipFill>
          <a:blip r:embed="rId2">
            <a:alphaModFix amt="88726"/>
            <a:extLst/>
          </a:blip>
          <a:srcRect t="24005" b="24005"/>
          <a:stretch>
            <a:fillRect/>
          </a:stretch>
        </p:blipFill>
        <p:spPr>
          <a:xfrm>
            <a:off x="2389331" y="2730831"/>
            <a:ext cx="8255499" cy="4291938"/>
          </a:xfrm>
          <a:prstGeom prst="rect">
            <a:avLst/>
          </a:prstGeom>
          <a:ln w="3175">
            <a:miter lim="400000"/>
          </a:ln>
          <a:effectLst>
            <a:outerShdw dir="5400000" rotWithShape="0">
              <a:srgbClr val="A6AAA9"/>
            </a:outerShdw>
          </a:effectLst>
        </p:spPr>
      </p:pic>
      <p:pic>
        <p:nvPicPr>
          <p:cNvPr id="463"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464" name="Shape 46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Shape 467"/>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468"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469" name="Shape 469"/>
          <p:cNvSpPr/>
          <p:nvPr/>
        </p:nvSpPr>
        <p:spPr>
          <a:xfrm>
            <a:off x="4527064" y="1234018"/>
            <a:ext cx="4160803" cy="7209019"/>
          </a:xfrm>
          <a:prstGeom prst="rect">
            <a:avLst/>
          </a:prstGeom>
          <a:ln w="12700">
            <a:miter lim="400000"/>
          </a:ln>
          <a:extLst>
            <a:ext uri="{C572A759-6A51-4108-AA02-DFA0A04FC94B}">
              <ma14:wrappingTextBoxFlag xmlns:ma14="http://schemas.microsoft.com/office/mac/drawingml/2011/main" val="1"/>
            </a:ext>
          </a:extLst>
        </p:spPr>
        <p:txBody>
          <a:bodyPr wrap="none" lIns="63749" tIns="63749" rIns="63749" bIns="63749" anchor="ctr">
            <a:spAutoFit/>
          </a:bodyPr>
          <a:lstStyle/>
          <a:p>
            <a:pPr defTabSz="733113">
              <a:lnSpc>
                <a:spcPct val="180000"/>
              </a:lnSpc>
              <a:defRPr sz="2200">
                <a:latin typeface="Calibri"/>
                <a:ea typeface="Calibri"/>
                <a:cs typeface="Calibri"/>
                <a:sym typeface="Calibri"/>
              </a:defRPr>
            </a:pPr>
            <a:r>
              <a:rPr sz="5600" dirty="0">
                <a:solidFill>
                  <a:srgbClr val="53585F"/>
                </a:solidFill>
              </a:rPr>
              <a:t>INTENTIONAL</a:t>
            </a:r>
          </a:p>
          <a:p>
            <a:pPr defTabSz="733113">
              <a:lnSpc>
                <a:spcPct val="180000"/>
              </a:lnSpc>
              <a:defRPr sz="2200">
                <a:latin typeface="Calibri"/>
                <a:ea typeface="Calibri"/>
                <a:cs typeface="Calibri"/>
                <a:sym typeface="Calibri"/>
              </a:defRPr>
            </a:pPr>
            <a:endParaRPr sz="5600" dirty="0">
              <a:solidFill>
                <a:srgbClr val="53585F"/>
              </a:solidFill>
            </a:endParaRPr>
          </a:p>
          <a:p>
            <a:pPr defTabSz="733113">
              <a:lnSpc>
                <a:spcPct val="180000"/>
              </a:lnSpc>
              <a:defRPr sz="2200">
                <a:latin typeface="Calibri"/>
                <a:ea typeface="Calibri"/>
                <a:cs typeface="Calibri"/>
                <a:sym typeface="Calibri"/>
              </a:defRPr>
            </a:pPr>
            <a:endParaRPr sz="5600" dirty="0">
              <a:solidFill>
                <a:srgbClr val="53585F"/>
              </a:solidFill>
            </a:endParaRPr>
          </a:p>
          <a:p>
            <a:pPr defTabSz="733113">
              <a:lnSpc>
                <a:spcPct val="180000"/>
              </a:lnSpc>
              <a:defRPr sz="2200">
                <a:latin typeface="Calibri"/>
                <a:ea typeface="Calibri"/>
                <a:cs typeface="Calibri"/>
                <a:sym typeface="Calibri"/>
              </a:defRPr>
            </a:pPr>
            <a:endParaRPr sz="5600" dirty="0">
              <a:solidFill>
                <a:srgbClr val="53585F"/>
              </a:solidFill>
            </a:endParaRPr>
          </a:p>
          <a:p>
            <a:pPr defTabSz="733113">
              <a:lnSpc>
                <a:spcPct val="180000"/>
              </a:lnSpc>
              <a:defRPr sz="2200">
                <a:latin typeface="Calibri"/>
                <a:ea typeface="Calibri"/>
                <a:cs typeface="Calibri"/>
                <a:sym typeface="Calibri"/>
              </a:defRPr>
            </a:pPr>
            <a:r>
              <a:rPr sz="5600" dirty="0">
                <a:solidFill>
                  <a:srgbClr val="53585F"/>
                </a:solidFill>
              </a:rPr>
              <a:t>ACCIDENTAL</a:t>
            </a:r>
          </a:p>
        </p:txBody>
      </p:sp>
      <p:pic>
        <p:nvPicPr>
          <p:cNvPr id="470" name="5 Circles of Influence PNG.png"/>
          <p:cNvPicPr>
            <a:picLocks noChangeAspect="1"/>
          </p:cNvPicPr>
          <p:nvPr/>
        </p:nvPicPr>
        <p:blipFill>
          <a:blip r:embed="rId3">
            <a:extLst/>
          </a:blip>
          <a:stretch>
            <a:fillRect/>
          </a:stretch>
        </p:blipFill>
        <p:spPr>
          <a:xfrm>
            <a:off x="4002040" y="2577501"/>
            <a:ext cx="5210851" cy="5210852"/>
          </a:xfrm>
          <a:prstGeom prst="rect">
            <a:avLst/>
          </a:prstGeom>
          <a:ln w="12700">
            <a:miter lim="400000"/>
          </a:ln>
        </p:spPr>
      </p:pic>
      <p:sp>
        <p:nvSpPr>
          <p:cNvPr id="471" name="Shape 471"/>
          <p:cNvSpPr/>
          <p:nvPr/>
        </p:nvSpPr>
        <p:spPr>
          <a:xfrm flipV="1">
            <a:off x="7014405" y="3366657"/>
            <a:ext cx="1392753" cy="1392752"/>
          </a:xfrm>
          <a:prstGeom prst="line">
            <a:avLst/>
          </a:prstGeom>
          <a:ln w="88900">
            <a:solidFill>
              <a:srgbClr val="FFFFFF">
                <a:alpha val="49333"/>
              </a:srgbClr>
            </a:solidFill>
            <a:miter lim="400000"/>
            <a:tailEnd type="triangle"/>
          </a:ln>
        </p:spPr>
        <p:txBody>
          <a:bodyPr lIns="57372" tIns="57372" rIns="57372" bIns="57372"/>
          <a:lstStyle/>
          <a:p>
            <a:pPr algn="l" defTabSz="573741">
              <a:defRPr sz="1400">
                <a:latin typeface="+mn-lt"/>
                <a:ea typeface="+mn-ea"/>
                <a:cs typeface="+mn-cs"/>
                <a:sym typeface="Helvetica"/>
              </a:defRPr>
            </a:pPr>
            <a:endParaRPr/>
          </a:p>
        </p:txBody>
      </p:sp>
      <p:sp>
        <p:nvSpPr>
          <p:cNvPr id="472" name="Shape 472"/>
          <p:cNvSpPr/>
          <p:nvPr/>
        </p:nvSpPr>
        <p:spPr>
          <a:xfrm>
            <a:off x="730059" y="8954582"/>
            <a:ext cx="1981166" cy="337013"/>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lvl1pPr algn="l" defTabSz="550339">
              <a:defRPr sz="1600">
                <a:solidFill>
                  <a:srgbClr val="53585F"/>
                </a:solidFill>
                <a:latin typeface="Calibri"/>
                <a:ea typeface="Calibri"/>
                <a:cs typeface="Calibri"/>
                <a:sym typeface="Calibri"/>
              </a:defRPr>
            </a:lvl1pPr>
          </a:lstStyle>
          <a:p>
            <a:pPr>
              <a:defRPr sz="2200">
                <a:solidFill>
                  <a:srgbClr val="000000"/>
                </a:solidFill>
              </a:defRPr>
            </a:pPr>
            <a:r>
              <a:rPr sz="1600">
                <a:solidFill>
                  <a:srgbClr val="53585F"/>
                </a:solidFill>
              </a:rPr>
              <a:t>© GiANT WORLDWIDE</a:t>
            </a:r>
          </a:p>
        </p:txBody>
      </p:sp>
      <p:sp>
        <p:nvSpPr>
          <p:cNvPr id="473" name="Shape 473"/>
          <p:cNvSpPr/>
          <p:nvPr/>
        </p:nvSpPr>
        <p:spPr>
          <a:xfrm>
            <a:off x="744810" y="617814"/>
            <a:ext cx="3948100" cy="568511"/>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pPr>
              <a:defRPr sz="2200">
                <a:solidFill>
                  <a:srgbClr val="000000"/>
                </a:solidFill>
              </a:defRPr>
            </a:pPr>
            <a:r>
              <a:rPr sz="3000">
                <a:solidFill>
                  <a:srgbClr val="53585F"/>
                </a:solidFill>
              </a:rPr>
              <a:t>5 CIRCLES OF INFLUENCE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Shape 475"/>
          <p:cNvSpPr/>
          <p:nvPr/>
        </p:nvSpPr>
        <p:spPr>
          <a:xfrm>
            <a:off x="744810" y="617813"/>
            <a:ext cx="1510484"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5 VOICES</a:t>
            </a:r>
          </a:p>
        </p:txBody>
      </p:sp>
      <p:pic>
        <p:nvPicPr>
          <p:cNvPr id="476"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477" name="Shape 47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grpSp>
        <p:nvGrpSpPr>
          <p:cNvPr id="505" name="Group 505"/>
          <p:cNvGrpSpPr/>
          <p:nvPr/>
        </p:nvGrpSpPr>
        <p:grpSpPr>
          <a:xfrm>
            <a:off x="1741238" y="413972"/>
            <a:ext cx="9522324" cy="8925656"/>
            <a:chOff x="0" y="0"/>
            <a:chExt cx="9522323" cy="8925654"/>
          </a:xfrm>
        </p:grpSpPr>
        <p:sp>
          <p:nvSpPr>
            <p:cNvPr id="478" name="Shape 478"/>
            <p:cNvSpPr/>
            <p:nvPr/>
          </p:nvSpPr>
          <p:spPr>
            <a:xfrm>
              <a:off x="4168939" y="4101268"/>
              <a:ext cx="1180488" cy="1180488"/>
            </a:xfrm>
            <a:prstGeom prst="ellipse">
              <a:avLst/>
            </a:prstGeom>
            <a:solidFill>
              <a:srgbClr val="AE1802"/>
            </a:solidFill>
            <a:ln w="12700" cap="flat">
              <a:noFill/>
              <a:miter lim="400000"/>
            </a:ln>
            <a:effectLst/>
          </p:spPr>
          <p:txBody>
            <a:bodyPr wrap="square" lIns="39290" tIns="39290" rIns="39290" bIns="39290" numCol="1" anchor="ctr">
              <a:noAutofit/>
            </a:bodyPr>
            <a:lstStyle/>
            <a:p>
              <a:pPr defTabSz="438552">
                <a:defRPr sz="1600">
                  <a:solidFill>
                    <a:srgbClr val="B51D24"/>
                  </a:solidFill>
                </a:defRPr>
              </a:pPr>
              <a:endParaRPr/>
            </a:p>
          </p:txBody>
        </p:sp>
        <p:sp>
          <p:nvSpPr>
            <p:cNvPr id="479" name="Shape 479"/>
            <p:cNvSpPr/>
            <p:nvPr/>
          </p:nvSpPr>
          <p:spPr>
            <a:xfrm flipV="1">
              <a:off x="4759211" y="3278809"/>
              <a:ext cx="2" cy="696454"/>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0" name="Shape 480"/>
            <p:cNvSpPr/>
            <p:nvPr/>
          </p:nvSpPr>
          <p:spPr>
            <a:xfrm flipV="1">
              <a:off x="5490002" y="4223881"/>
              <a:ext cx="662126" cy="216705"/>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1" name="Shape 481"/>
            <p:cNvSpPr/>
            <p:nvPr/>
          </p:nvSpPr>
          <p:spPr>
            <a:xfrm>
              <a:off x="5198986" y="5341782"/>
              <a:ext cx="421714" cy="500913"/>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2" name="Shape 482"/>
            <p:cNvSpPr/>
            <p:nvPr/>
          </p:nvSpPr>
          <p:spPr>
            <a:xfrm flipH="1" flipV="1">
              <a:off x="3368413" y="4223307"/>
              <a:ext cx="660170" cy="208155"/>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3" name="Shape 483"/>
            <p:cNvSpPr/>
            <p:nvPr/>
          </p:nvSpPr>
          <p:spPr>
            <a:xfrm flipH="1">
              <a:off x="3829492" y="5340470"/>
              <a:ext cx="418138" cy="536998"/>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pic>
          <p:nvPicPr>
            <p:cNvPr id="484" name="PE.png"/>
            <p:cNvPicPr>
              <a:picLocks noChangeAspect="1"/>
            </p:cNvPicPr>
            <p:nvPr/>
          </p:nvPicPr>
          <p:blipFill>
            <a:blip r:embed="rId3">
              <a:extLst/>
            </a:blip>
            <a:stretch>
              <a:fillRect/>
            </a:stretch>
          </p:blipFill>
          <p:spPr>
            <a:xfrm>
              <a:off x="4003920" y="0"/>
              <a:ext cx="1516483" cy="1516481"/>
            </a:xfrm>
            <a:prstGeom prst="rect">
              <a:avLst/>
            </a:prstGeom>
            <a:ln w="12700" cap="flat">
              <a:noFill/>
              <a:miter lim="400000"/>
            </a:ln>
            <a:effectLst/>
          </p:spPr>
        </p:pic>
        <p:pic>
          <p:nvPicPr>
            <p:cNvPr id="485" name="CF.png"/>
            <p:cNvPicPr>
              <a:picLocks noChangeAspect="1"/>
            </p:cNvPicPr>
            <p:nvPr/>
          </p:nvPicPr>
          <p:blipFill>
            <a:blip r:embed="rId4">
              <a:extLst/>
            </a:blip>
            <a:stretch>
              <a:fillRect/>
            </a:stretch>
          </p:blipFill>
          <p:spPr>
            <a:xfrm rot="8409735">
              <a:off x="6412087" y="7104048"/>
              <a:ext cx="1512663" cy="1512663"/>
            </a:xfrm>
            <a:prstGeom prst="rect">
              <a:avLst/>
            </a:prstGeom>
            <a:ln w="12700" cap="flat">
              <a:noFill/>
              <a:miter lim="400000"/>
            </a:ln>
            <a:effectLst/>
          </p:spPr>
        </p:pic>
        <p:pic>
          <p:nvPicPr>
            <p:cNvPr id="486" name="CS.png"/>
            <p:cNvPicPr>
              <a:picLocks noChangeAspect="1"/>
            </p:cNvPicPr>
            <p:nvPr/>
          </p:nvPicPr>
          <p:blipFill>
            <a:blip r:embed="rId5">
              <a:extLst/>
            </a:blip>
            <a:stretch>
              <a:fillRect/>
            </a:stretch>
          </p:blipFill>
          <p:spPr>
            <a:xfrm rot="4196461">
              <a:off x="7793847" y="2688326"/>
              <a:ext cx="1514662" cy="1514661"/>
            </a:xfrm>
            <a:prstGeom prst="rect">
              <a:avLst/>
            </a:prstGeom>
            <a:ln w="12700" cap="flat">
              <a:noFill/>
              <a:miter lim="400000"/>
            </a:ln>
            <a:effectLst/>
          </p:spPr>
        </p:pic>
        <p:pic>
          <p:nvPicPr>
            <p:cNvPr id="487" name="TG.png"/>
            <p:cNvPicPr>
              <a:picLocks noChangeAspect="1"/>
            </p:cNvPicPr>
            <p:nvPr/>
          </p:nvPicPr>
          <p:blipFill>
            <a:blip r:embed="rId6">
              <a:extLst/>
            </a:blip>
            <a:stretch>
              <a:fillRect/>
            </a:stretch>
          </p:blipFill>
          <p:spPr>
            <a:xfrm rot="13375345">
              <a:off x="1507328" y="7013720"/>
              <a:ext cx="1513769" cy="1513768"/>
            </a:xfrm>
            <a:prstGeom prst="rect">
              <a:avLst/>
            </a:prstGeom>
            <a:ln w="12700" cap="flat">
              <a:noFill/>
              <a:miter lim="400000"/>
            </a:ln>
            <a:effectLst/>
          </p:spPr>
        </p:pic>
        <p:pic>
          <p:nvPicPr>
            <p:cNvPr id="488" name="TG.png"/>
            <p:cNvPicPr>
              <a:picLocks noChangeAspect="1"/>
            </p:cNvPicPr>
            <p:nvPr/>
          </p:nvPicPr>
          <p:blipFill>
            <a:blip r:embed="rId6">
              <a:extLst/>
            </a:blip>
            <a:stretch>
              <a:fillRect/>
            </a:stretch>
          </p:blipFill>
          <p:spPr>
            <a:xfrm rot="17475773">
              <a:off x="222949" y="2688801"/>
              <a:ext cx="1513714" cy="1513713"/>
            </a:xfrm>
            <a:prstGeom prst="rect">
              <a:avLst/>
            </a:prstGeom>
            <a:ln w="12700" cap="flat">
              <a:noFill/>
              <a:miter lim="400000"/>
            </a:ln>
            <a:effectLst/>
          </p:spPr>
        </p:pic>
        <p:pic>
          <p:nvPicPr>
            <p:cNvPr id="489" name="Circle Person.png"/>
            <p:cNvPicPr>
              <a:picLocks noChangeAspect="1"/>
            </p:cNvPicPr>
            <p:nvPr/>
          </p:nvPicPr>
          <p:blipFill>
            <a:blip r:embed="rId7">
              <a:extLst/>
            </a:blip>
            <a:stretch>
              <a:fillRect/>
            </a:stretch>
          </p:blipFill>
          <p:spPr>
            <a:xfrm>
              <a:off x="4105875" y="4077072"/>
              <a:ext cx="1296505" cy="1296506"/>
            </a:xfrm>
            <a:prstGeom prst="rect">
              <a:avLst/>
            </a:prstGeom>
            <a:ln w="12700" cap="flat">
              <a:noFill/>
              <a:miter lim="400000"/>
            </a:ln>
            <a:effectLst/>
          </p:spPr>
        </p:pic>
        <p:sp>
          <p:nvSpPr>
            <p:cNvPr id="490" name="Shape 490"/>
            <p:cNvSpPr/>
            <p:nvPr/>
          </p:nvSpPr>
          <p:spPr>
            <a:xfrm>
              <a:off x="1531157" y="3027304"/>
              <a:ext cx="1815552" cy="1815551"/>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1" name="Shape 491"/>
            <p:cNvSpPr/>
            <p:nvPr/>
          </p:nvSpPr>
          <p:spPr>
            <a:xfrm>
              <a:off x="1728898" y="4022838"/>
              <a:ext cx="1420069"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NURTURER</a:t>
              </a:r>
            </a:p>
          </p:txBody>
        </p:sp>
        <p:pic>
          <p:nvPicPr>
            <p:cNvPr id="492" name="pasted-image.png"/>
            <p:cNvPicPr>
              <a:picLocks noChangeAspect="1"/>
            </p:cNvPicPr>
            <p:nvPr/>
          </p:nvPicPr>
          <p:blipFill>
            <a:blip r:embed="rId8">
              <a:alphaModFix amt="77354"/>
              <a:extLst/>
            </a:blip>
            <a:stretch>
              <a:fillRect/>
            </a:stretch>
          </p:blipFill>
          <p:spPr>
            <a:xfrm>
              <a:off x="2104756" y="3317047"/>
              <a:ext cx="668354" cy="668355"/>
            </a:xfrm>
            <a:prstGeom prst="rect">
              <a:avLst/>
            </a:prstGeom>
            <a:ln w="12700" cap="flat">
              <a:noFill/>
              <a:miter lim="400000"/>
            </a:ln>
            <a:effectLst/>
          </p:spPr>
        </p:pic>
        <p:sp>
          <p:nvSpPr>
            <p:cNvPr id="493" name="Shape 493"/>
            <p:cNvSpPr/>
            <p:nvPr/>
          </p:nvSpPr>
          <p:spPr>
            <a:xfrm>
              <a:off x="3856604" y="1361448"/>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4" name="Shape 494"/>
            <p:cNvSpPr/>
            <p:nvPr/>
          </p:nvSpPr>
          <p:spPr>
            <a:xfrm>
              <a:off x="4189965" y="2401870"/>
              <a:ext cx="1148829"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PIONEER</a:t>
              </a:r>
            </a:p>
          </p:txBody>
        </p:sp>
        <p:sp>
          <p:nvSpPr>
            <p:cNvPr id="495" name="Shape 495"/>
            <p:cNvSpPr/>
            <p:nvPr/>
          </p:nvSpPr>
          <p:spPr>
            <a:xfrm>
              <a:off x="6235755" y="2966412"/>
              <a:ext cx="1815551"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6" name="Shape 496"/>
            <p:cNvSpPr/>
            <p:nvPr/>
          </p:nvSpPr>
          <p:spPr>
            <a:xfrm>
              <a:off x="6347640" y="3991871"/>
              <a:ext cx="1591780" cy="3712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CONNECTOR</a:t>
              </a:r>
            </a:p>
          </p:txBody>
        </p:sp>
        <p:sp>
          <p:nvSpPr>
            <p:cNvPr id="497" name="Shape 497"/>
            <p:cNvSpPr/>
            <p:nvPr/>
          </p:nvSpPr>
          <p:spPr>
            <a:xfrm>
              <a:off x="5312588" y="5784905"/>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8" name="Shape 498"/>
            <p:cNvSpPr/>
            <p:nvPr/>
          </p:nvSpPr>
          <p:spPr>
            <a:xfrm>
              <a:off x="5514980" y="6780440"/>
              <a:ext cx="1410768"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GUARDIAN</a:t>
              </a:r>
            </a:p>
          </p:txBody>
        </p:sp>
        <p:sp>
          <p:nvSpPr>
            <p:cNvPr id="499" name="Shape 499"/>
            <p:cNvSpPr/>
            <p:nvPr/>
          </p:nvSpPr>
          <p:spPr>
            <a:xfrm>
              <a:off x="2335443" y="5784905"/>
              <a:ext cx="1815551"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500" name="Shape 500"/>
            <p:cNvSpPr/>
            <p:nvPr/>
          </p:nvSpPr>
          <p:spPr>
            <a:xfrm>
              <a:off x="2631255" y="6780440"/>
              <a:ext cx="1223927"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CREATIVE</a:t>
              </a:r>
            </a:p>
          </p:txBody>
        </p:sp>
        <p:pic>
          <p:nvPicPr>
            <p:cNvPr id="501" name="pasted-image-filtered.png"/>
            <p:cNvPicPr>
              <a:picLocks noChangeAspect="1"/>
            </p:cNvPicPr>
            <p:nvPr/>
          </p:nvPicPr>
          <p:blipFill>
            <a:blip r:embed="rId9">
              <a:alphaModFix amt="77354"/>
              <a:extLst/>
            </a:blip>
            <a:stretch>
              <a:fillRect/>
            </a:stretch>
          </p:blipFill>
          <p:spPr>
            <a:xfrm>
              <a:off x="2864154" y="6026055"/>
              <a:ext cx="668354" cy="765542"/>
            </a:xfrm>
            <a:prstGeom prst="rect">
              <a:avLst/>
            </a:prstGeom>
            <a:ln w="12700" cap="flat">
              <a:noFill/>
              <a:miter lim="400000"/>
            </a:ln>
            <a:effectLst/>
          </p:spPr>
        </p:pic>
        <p:pic>
          <p:nvPicPr>
            <p:cNvPr id="502" name="pasted-image.png"/>
            <p:cNvPicPr>
              <a:picLocks noChangeAspect="1"/>
            </p:cNvPicPr>
            <p:nvPr/>
          </p:nvPicPr>
          <p:blipFill>
            <a:blip r:embed="rId10">
              <a:alphaModFix amt="53491"/>
              <a:extLst/>
            </a:blip>
            <a:stretch>
              <a:fillRect/>
            </a:stretch>
          </p:blipFill>
          <p:spPr>
            <a:xfrm>
              <a:off x="5842227" y="6060613"/>
              <a:ext cx="756274" cy="756275"/>
            </a:xfrm>
            <a:prstGeom prst="rect">
              <a:avLst/>
            </a:prstGeom>
            <a:ln w="12700" cap="flat">
              <a:noFill/>
              <a:miter lim="400000"/>
            </a:ln>
            <a:effectLst/>
          </p:spPr>
        </p:pic>
        <p:pic>
          <p:nvPicPr>
            <p:cNvPr id="503" name="pasted-image-filtered.png"/>
            <p:cNvPicPr>
              <a:picLocks noChangeAspect="1"/>
            </p:cNvPicPr>
            <p:nvPr/>
          </p:nvPicPr>
          <p:blipFill>
            <a:blip r:embed="rId11">
              <a:alphaModFix amt="77354"/>
              <a:extLst/>
            </a:blip>
            <a:stretch>
              <a:fillRect/>
            </a:stretch>
          </p:blipFill>
          <p:spPr>
            <a:xfrm>
              <a:off x="6765393" y="3233936"/>
              <a:ext cx="756274" cy="756275"/>
            </a:xfrm>
            <a:prstGeom prst="rect">
              <a:avLst/>
            </a:prstGeom>
            <a:ln w="12700" cap="flat">
              <a:noFill/>
              <a:miter lim="400000"/>
            </a:ln>
            <a:effectLst/>
          </p:spPr>
        </p:pic>
        <p:pic>
          <p:nvPicPr>
            <p:cNvPr id="504" name="pasted-image-filtered.png"/>
            <p:cNvPicPr>
              <a:picLocks noChangeAspect="1"/>
            </p:cNvPicPr>
            <p:nvPr/>
          </p:nvPicPr>
          <p:blipFill>
            <a:blip r:embed="rId12">
              <a:alphaModFix amt="77354"/>
              <a:extLst/>
            </a:blip>
            <a:stretch>
              <a:fillRect/>
            </a:stretch>
          </p:blipFill>
          <p:spPr>
            <a:xfrm>
              <a:off x="4381046" y="1647646"/>
              <a:ext cx="756274" cy="756275"/>
            </a:xfrm>
            <a:prstGeom prst="rect">
              <a:avLst/>
            </a:prstGeom>
            <a:ln w="12700" cap="flat">
              <a:noFill/>
              <a:miter lim="400000"/>
            </a:ln>
            <a:effectLst/>
          </p:spPr>
        </p:pic>
      </p:gr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Shape 565"/>
          <p:cNvSpPr>
            <a:spLocks noGrp="1"/>
          </p:cNvSpPr>
          <p:nvPr>
            <p:ph type="title"/>
          </p:nvPr>
        </p:nvSpPr>
        <p:spPr>
          <a:xfrm>
            <a:off x="1573260" y="1825998"/>
            <a:ext cx="9858279" cy="3110622"/>
          </a:xfrm>
          <a:prstGeom prst="rect">
            <a:avLst/>
          </a:prstGeom>
        </p:spPr>
        <p:txBody>
          <a:bodyPr/>
          <a:lstStyle/>
          <a:p>
            <a:endParaRPr/>
          </a:p>
        </p:txBody>
      </p:sp>
      <p:sp>
        <p:nvSpPr>
          <p:cNvPr id="566" name="Shape 566"/>
          <p:cNvSpPr>
            <a:spLocks noGrp="1"/>
          </p:cNvSpPr>
          <p:nvPr>
            <p:ph type="body" sz="quarter" idx="1"/>
          </p:nvPr>
        </p:nvSpPr>
        <p:spPr>
          <a:xfrm>
            <a:off x="1573260" y="5020366"/>
            <a:ext cx="9858279" cy="1064791"/>
          </a:xfrm>
          <a:prstGeom prst="rect">
            <a:avLst/>
          </a:prstGeom>
        </p:spPr>
        <p:txBody>
          <a:bodyPr/>
          <a:lstStyle/>
          <a:p>
            <a:endParaRPr/>
          </a:p>
        </p:txBody>
      </p:sp>
      <p:pic>
        <p:nvPicPr>
          <p:cNvPr id="567" name="image12.png"/>
          <p:cNvPicPr>
            <a:picLocks noChangeAspect="1"/>
          </p:cNvPicPr>
          <p:nvPr/>
        </p:nvPicPr>
        <p:blipFill>
          <a:blip r:embed="rId2">
            <a:extLst/>
          </a:blip>
          <a:stretch>
            <a:fillRect/>
          </a:stretch>
        </p:blipFill>
        <p:spPr>
          <a:xfrm>
            <a:off x="247607" y="1172617"/>
            <a:ext cx="12757193" cy="6935276"/>
          </a:xfrm>
          <a:prstGeom prst="rect">
            <a:avLst/>
          </a:prstGeom>
          <a:ln w="12700">
            <a:miter lim="400000"/>
          </a:ln>
        </p:spPr>
      </p:pic>
    </p:spTree>
    <p:extLst>
      <p:ext uri="{BB962C8B-B14F-4D97-AF65-F5344CB8AC3E}">
        <p14:creationId xmlns:p14="http://schemas.microsoft.com/office/powerpoint/2010/main" val="79701999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Shape 475"/>
          <p:cNvSpPr/>
          <p:nvPr/>
        </p:nvSpPr>
        <p:spPr>
          <a:xfrm>
            <a:off x="744810" y="617813"/>
            <a:ext cx="1510484"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5 VOICES</a:t>
            </a:r>
          </a:p>
        </p:txBody>
      </p:sp>
      <p:pic>
        <p:nvPicPr>
          <p:cNvPr id="476"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477" name="Shape 47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grpSp>
        <p:nvGrpSpPr>
          <p:cNvPr id="505" name="Group 505"/>
          <p:cNvGrpSpPr/>
          <p:nvPr/>
        </p:nvGrpSpPr>
        <p:grpSpPr>
          <a:xfrm>
            <a:off x="1741238" y="413972"/>
            <a:ext cx="9522324" cy="8925656"/>
            <a:chOff x="0" y="0"/>
            <a:chExt cx="9522323" cy="8925654"/>
          </a:xfrm>
        </p:grpSpPr>
        <p:sp>
          <p:nvSpPr>
            <p:cNvPr id="478" name="Shape 478"/>
            <p:cNvSpPr/>
            <p:nvPr/>
          </p:nvSpPr>
          <p:spPr>
            <a:xfrm>
              <a:off x="4168939" y="4101268"/>
              <a:ext cx="1180488" cy="1180488"/>
            </a:xfrm>
            <a:prstGeom prst="ellipse">
              <a:avLst/>
            </a:prstGeom>
            <a:solidFill>
              <a:srgbClr val="AE1802"/>
            </a:solidFill>
            <a:ln w="12700" cap="flat">
              <a:noFill/>
              <a:miter lim="400000"/>
            </a:ln>
            <a:effectLst/>
          </p:spPr>
          <p:txBody>
            <a:bodyPr wrap="square" lIns="39290" tIns="39290" rIns="39290" bIns="39290" numCol="1" anchor="ctr">
              <a:noAutofit/>
            </a:bodyPr>
            <a:lstStyle/>
            <a:p>
              <a:pPr defTabSz="438552">
                <a:defRPr sz="1600">
                  <a:solidFill>
                    <a:srgbClr val="B51D24"/>
                  </a:solidFill>
                </a:defRPr>
              </a:pPr>
              <a:endParaRPr/>
            </a:p>
          </p:txBody>
        </p:sp>
        <p:sp>
          <p:nvSpPr>
            <p:cNvPr id="479" name="Shape 479"/>
            <p:cNvSpPr/>
            <p:nvPr/>
          </p:nvSpPr>
          <p:spPr>
            <a:xfrm flipV="1">
              <a:off x="4759211" y="3278809"/>
              <a:ext cx="2" cy="696454"/>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0" name="Shape 480"/>
            <p:cNvSpPr/>
            <p:nvPr/>
          </p:nvSpPr>
          <p:spPr>
            <a:xfrm flipV="1">
              <a:off x="5490002" y="4223881"/>
              <a:ext cx="662126" cy="216705"/>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1" name="Shape 481"/>
            <p:cNvSpPr/>
            <p:nvPr/>
          </p:nvSpPr>
          <p:spPr>
            <a:xfrm>
              <a:off x="5198986" y="5341782"/>
              <a:ext cx="421714" cy="500913"/>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2" name="Shape 482"/>
            <p:cNvSpPr/>
            <p:nvPr/>
          </p:nvSpPr>
          <p:spPr>
            <a:xfrm flipH="1" flipV="1">
              <a:off x="3368413" y="4223307"/>
              <a:ext cx="660170" cy="208155"/>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483" name="Shape 483"/>
            <p:cNvSpPr/>
            <p:nvPr/>
          </p:nvSpPr>
          <p:spPr>
            <a:xfrm flipH="1">
              <a:off x="3829492" y="5340470"/>
              <a:ext cx="418138" cy="536998"/>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pic>
          <p:nvPicPr>
            <p:cNvPr id="484" name="PE.png"/>
            <p:cNvPicPr>
              <a:picLocks noChangeAspect="1"/>
            </p:cNvPicPr>
            <p:nvPr/>
          </p:nvPicPr>
          <p:blipFill>
            <a:blip r:embed="rId3">
              <a:extLst/>
            </a:blip>
            <a:stretch>
              <a:fillRect/>
            </a:stretch>
          </p:blipFill>
          <p:spPr>
            <a:xfrm>
              <a:off x="4003920" y="0"/>
              <a:ext cx="1516483" cy="1516481"/>
            </a:xfrm>
            <a:prstGeom prst="rect">
              <a:avLst/>
            </a:prstGeom>
            <a:ln w="12700" cap="flat">
              <a:noFill/>
              <a:miter lim="400000"/>
            </a:ln>
            <a:effectLst/>
          </p:spPr>
        </p:pic>
        <p:pic>
          <p:nvPicPr>
            <p:cNvPr id="485" name="CF.png"/>
            <p:cNvPicPr>
              <a:picLocks noChangeAspect="1"/>
            </p:cNvPicPr>
            <p:nvPr/>
          </p:nvPicPr>
          <p:blipFill>
            <a:blip r:embed="rId4">
              <a:extLst/>
            </a:blip>
            <a:stretch>
              <a:fillRect/>
            </a:stretch>
          </p:blipFill>
          <p:spPr>
            <a:xfrm rot="8409735">
              <a:off x="6412087" y="7104048"/>
              <a:ext cx="1512663" cy="1512663"/>
            </a:xfrm>
            <a:prstGeom prst="rect">
              <a:avLst/>
            </a:prstGeom>
            <a:ln w="12700" cap="flat">
              <a:noFill/>
              <a:miter lim="400000"/>
            </a:ln>
            <a:effectLst/>
          </p:spPr>
        </p:pic>
        <p:pic>
          <p:nvPicPr>
            <p:cNvPr id="486" name="CS.png"/>
            <p:cNvPicPr>
              <a:picLocks noChangeAspect="1"/>
            </p:cNvPicPr>
            <p:nvPr/>
          </p:nvPicPr>
          <p:blipFill>
            <a:blip r:embed="rId5">
              <a:extLst/>
            </a:blip>
            <a:stretch>
              <a:fillRect/>
            </a:stretch>
          </p:blipFill>
          <p:spPr>
            <a:xfrm rot="4196461">
              <a:off x="7793847" y="2688326"/>
              <a:ext cx="1514662" cy="1514661"/>
            </a:xfrm>
            <a:prstGeom prst="rect">
              <a:avLst/>
            </a:prstGeom>
            <a:ln w="12700" cap="flat">
              <a:noFill/>
              <a:miter lim="400000"/>
            </a:ln>
            <a:effectLst/>
          </p:spPr>
        </p:pic>
        <p:pic>
          <p:nvPicPr>
            <p:cNvPr id="487" name="TG.png"/>
            <p:cNvPicPr>
              <a:picLocks noChangeAspect="1"/>
            </p:cNvPicPr>
            <p:nvPr/>
          </p:nvPicPr>
          <p:blipFill>
            <a:blip r:embed="rId6">
              <a:extLst/>
            </a:blip>
            <a:stretch>
              <a:fillRect/>
            </a:stretch>
          </p:blipFill>
          <p:spPr>
            <a:xfrm rot="13375345">
              <a:off x="1507328" y="7013720"/>
              <a:ext cx="1513769" cy="1513768"/>
            </a:xfrm>
            <a:prstGeom prst="rect">
              <a:avLst/>
            </a:prstGeom>
            <a:ln w="12700" cap="flat">
              <a:noFill/>
              <a:miter lim="400000"/>
            </a:ln>
            <a:effectLst/>
          </p:spPr>
        </p:pic>
        <p:pic>
          <p:nvPicPr>
            <p:cNvPr id="488" name="TG.png"/>
            <p:cNvPicPr>
              <a:picLocks noChangeAspect="1"/>
            </p:cNvPicPr>
            <p:nvPr/>
          </p:nvPicPr>
          <p:blipFill>
            <a:blip r:embed="rId6">
              <a:extLst/>
            </a:blip>
            <a:stretch>
              <a:fillRect/>
            </a:stretch>
          </p:blipFill>
          <p:spPr>
            <a:xfrm rot="17475773">
              <a:off x="222949" y="2688801"/>
              <a:ext cx="1513714" cy="1513713"/>
            </a:xfrm>
            <a:prstGeom prst="rect">
              <a:avLst/>
            </a:prstGeom>
            <a:ln w="12700" cap="flat">
              <a:noFill/>
              <a:miter lim="400000"/>
            </a:ln>
            <a:effectLst/>
          </p:spPr>
        </p:pic>
        <p:pic>
          <p:nvPicPr>
            <p:cNvPr id="489" name="Circle Person.png"/>
            <p:cNvPicPr>
              <a:picLocks noChangeAspect="1"/>
            </p:cNvPicPr>
            <p:nvPr/>
          </p:nvPicPr>
          <p:blipFill>
            <a:blip r:embed="rId7">
              <a:extLst/>
            </a:blip>
            <a:stretch>
              <a:fillRect/>
            </a:stretch>
          </p:blipFill>
          <p:spPr>
            <a:xfrm>
              <a:off x="4105875" y="4077072"/>
              <a:ext cx="1296505" cy="1296506"/>
            </a:xfrm>
            <a:prstGeom prst="rect">
              <a:avLst/>
            </a:prstGeom>
            <a:ln w="12700" cap="flat">
              <a:noFill/>
              <a:miter lim="400000"/>
            </a:ln>
            <a:effectLst/>
          </p:spPr>
        </p:pic>
        <p:sp>
          <p:nvSpPr>
            <p:cNvPr id="490" name="Shape 490"/>
            <p:cNvSpPr/>
            <p:nvPr/>
          </p:nvSpPr>
          <p:spPr>
            <a:xfrm>
              <a:off x="1531157" y="3027304"/>
              <a:ext cx="1815552" cy="1815551"/>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1" name="Shape 491"/>
            <p:cNvSpPr/>
            <p:nvPr/>
          </p:nvSpPr>
          <p:spPr>
            <a:xfrm>
              <a:off x="1728898" y="4022838"/>
              <a:ext cx="1420069"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NURTURER</a:t>
              </a:r>
            </a:p>
          </p:txBody>
        </p:sp>
        <p:pic>
          <p:nvPicPr>
            <p:cNvPr id="492" name="pasted-image.png"/>
            <p:cNvPicPr>
              <a:picLocks noChangeAspect="1"/>
            </p:cNvPicPr>
            <p:nvPr/>
          </p:nvPicPr>
          <p:blipFill>
            <a:blip r:embed="rId8">
              <a:alphaModFix amt="77354"/>
              <a:extLst/>
            </a:blip>
            <a:stretch>
              <a:fillRect/>
            </a:stretch>
          </p:blipFill>
          <p:spPr>
            <a:xfrm>
              <a:off x="2104756" y="3317047"/>
              <a:ext cx="668354" cy="668355"/>
            </a:xfrm>
            <a:prstGeom prst="rect">
              <a:avLst/>
            </a:prstGeom>
            <a:ln w="12700" cap="flat">
              <a:noFill/>
              <a:miter lim="400000"/>
            </a:ln>
            <a:effectLst/>
          </p:spPr>
        </p:pic>
        <p:sp>
          <p:nvSpPr>
            <p:cNvPr id="493" name="Shape 493"/>
            <p:cNvSpPr/>
            <p:nvPr/>
          </p:nvSpPr>
          <p:spPr>
            <a:xfrm>
              <a:off x="3856604" y="1361448"/>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4" name="Shape 494"/>
            <p:cNvSpPr/>
            <p:nvPr/>
          </p:nvSpPr>
          <p:spPr>
            <a:xfrm>
              <a:off x="4189965" y="2401870"/>
              <a:ext cx="1148829"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PIONEER</a:t>
              </a:r>
            </a:p>
          </p:txBody>
        </p:sp>
        <p:sp>
          <p:nvSpPr>
            <p:cNvPr id="495" name="Shape 495"/>
            <p:cNvSpPr/>
            <p:nvPr/>
          </p:nvSpPr>
          <p:spPr>
            <a:xfrm>
              <a:off x="6235755" y="2966412"/>
              <a:ext cx="1815551"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6" name="Shape 496"/>
            <p:cNvSpPr/>
            <p:nvPr/>
          </p:nvSpPr>
          <p:spPr>
            <a:xfrm>
              <a:off x="6347640" y="3991871"/>
              <a:ext cx="1591780" cy="3712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CONNECTOR</a:t>
              </a:r>
            </a:p>
          </p:txBody>
        </p:sp>
        <p:sp>
          <p:nvSpPr>
            <p:cNvPr id="497" name="Shape 497"/>
            <p:cNvSpPr/>
            <p:nvPr/>
          </p:nvSpPr>
          <p:spPr>
            <a:xfrm>
              <a:off x="5312588" y="5784905"/>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498" name="Shape 498"/>
            <p:cNvSpPr/>
            <p:nvPr/>
          </p:nvSpPr>
          <p:spPr>
            <a:xfrm>
              <a:off x="5514980" y="6780440"/>
              <a:ext cx="1410768"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GUARDIAN</a:t>
              </a:r>
            </a:p>
          </p:txBody>
        </p:sp>
        <p:sp>
          <p:nvSpPr>
            <p:cNvPr id="499" name="Shape 499"/>
            <p:cNvSpPr/>
            <p:nvPr/>
          </p:nvSpPr>
          <p:spPr>
            <a:xfrm>
              <a:off x="2335443" y="5784905"/>
              <a:ext cx="1815551"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500" name="Shape 500"/>
            <p:cNvSpPr/>
            <p:nvPr/>
          </p:nvSpPr>
          <p:spPr>
            <a:xfrm>
              <a:off x="2631255" y="6780440"/>
              <a:ext cx="1223927"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CREATIVE</a:t>
              </a:r>
            </a:p>
          </p:txBody>
        </p:sp>
        <p:pic>
          <p:nvPicPr>
            <p:cNvPr id="501" name="pasted-image-filtered.png"/>
            <p:cNvPicPr>
              <a:picLocks noChangeAspect="1"/>
            </p:cNvPicPr>
            <p:nvPr/>
          </p:nvPicPr>
          <p:blipFill>
            <a:blip r:embed="rId9">
              <a:alphaModFix amt="77354"/>
              <a:extLst/>
            </a:blip>
            <a:stretch>
              <a:fillRect/>
            </a:stretch>
          </p:blipFill>
          <p:spPr>
            <a:xfrm>
              <a:off x="2864154" y="6026055"/>
              <a:ext cx="668354" cy="765542"/>
            </a:xfrm>
            <a:prstGeom prst="rect">
              <a:avLst/>
            </a:prstGeom>
            <a:ln w="12700" cap="flat">
              <a:noFill/>
              <a:miter lim="400000"/>
            </a:ln>
            <a:effectLst/>
          </p:spPr>
        </p:pic>
        <p:pic>
          <p:nvPicPr>
            <p:cNvPr id="502" name="pasted-image.png"/>
            <p:cNvPicPr>
              <a:picLocks noChangeAspect="1"/>
            </p:cNvPicPr>
            <p:nvPr/>
          </p:nvPicPr>
          <p:blipFill>
            <a:blip r:embed="rId10">
              <a:alphaModFix amt="53491"/>
              <a:extLst/>
            </a:blip>
            <a:stretch>
              <a:fillRect/>
            </a:stretch>
          </p:blipFill>
          <p:spPr>
            <a:xfrm>
              <a:off x="5842227" y="6060613"/>
              <a:ext cx="756274" cy="756275"/>
            </a:xfrm>
            <a:prstGeom prst="rect">
              <a:avLst/>
            </a:prstGeom>
            <a:ln w="12700" cap="flat">
              <a:noFill/>
              <a:miter lim="400000"/>
            </a:ln>
            <a:effectLst/>
          </p:spPr>
        </p:pic>
        <p:pic>
          <p:nvPicPr>
            <p:cNvPr id="503" name="pasted-image-filtered.png"/>
            <p:cNvPicPr>
              <a:picLocks noChangeAspect="1"/>
            </p:cNvPicPr>
            <p:nvPr/>
          </p:nvPicPr>
          <p:blipFill>
            <a:blip r:embed="rId11">
              <a:alphaModFix amt="77354"/>
              <a:extLst/>
            </a:blip>
            <a:stretch>
              <a:fillRect/>
            </a:stretch>
          </p:blipFill>
          <p:spPr>
            <a:xfrm>
              <a:off x="6765393" y="3233936"/>
              <a:ext cx="756274" cy="756275"/>
            </a:xfrm>
            <a:prstGeom prst="rect">
              <a:avLst/>
            </a:prstGeom>
            <a:ln w="12700" cap="flat">
              <a:noFill/>
              <a:miter lim="400000"/>
            </a:ln>
            <a:effectLst/>
          </p:spPr>
        </p:pic>
        <p:pic>
          <p:nvPicPr>
            <p:cNvPr id="504" name="pasted-image-filtered.png"/>
            <p:cNvPicPr>
              <a:picLocks noChangeAspect="1"/>
            </p:cNvPicPr>
            <p:nvPr/>
          </p:nvPicPr>
          <p:blipFill>
            <a:blip r:embed="rId12">
              <a:alphaModFix amt="77354"/>
              <a:extLst/>
            </a:blip>
            <a:stretch>
              <a:fillRect/>
            </a:stretch>
          </p:blipFill>
          <p:spPr>
            <a:xfrm>
              <a:off x="4381046" y="1647646"/>
              <a:ext cx="756274" cy="756275"/>
            </a:xfrm>
            <a:prstGeom prst="rect">
              <a:avLst/>
            </a:prstGeom>
            <a:ln w="12700" cap="flat">
              <a:noFill/>
              <a:miter lim="400000"/>
            </a:ln>
            <a:effectLst/>
          </p:spPr>
        </p:pic>
      </p:grpSp>
    </p:spTree>
    <p:extLst>
      <p:ext uri="{BB962C8B-B14F-4D97-AF65-F5344CB8AC3E}">
        <p14:creationId xmlns:p14="http://schemas.microsoft.com/office/powerpoint/2010/main" val="276809641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Shape 507"/>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508"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509" name="Shape 50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510" name="Shape 510"/>
          <p:cNvSpPr/>
          <p:nvPr/>
        </p:nvSpPr>
        <p:spPr>
          <a:xfrm>
            <a:off x="1188610" y="1728206"/>
            <a:ext cx="8266882"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09600" indent="-609600" algn="l" defTabSz="457200">
              <a:lnSpc>
                <a:spcPct val="120000"/>
              </a:lnSpc>
              <a:buSzPct val="100000"/>
              <a:buAutoNum type="arabicPeriod"/>
              <a:defRPr sz="3800">
                <a:solidFill>
                  <a:srgbClr val="2B2B2B"/>
                </a:solidFill>
                <a:latin typeface="Calibri"/>
                <a:ea typeface="Calibri"/>
                <a:cs typeface="Calibri"/>
                <a:sym typeface="Calibri"/>
              </a:defRPr>
            </a:pPr>
            <a:r>
              <a:t>Our </a:t>
            </a:r>
            <a:r>
              <a:rPr b="1"/>
              <a:t>“Voice”</a:t>
            </a:r>
            <a:r>
              <a:t> is made up of </a:t>
            </a:r>
            <a:r>
              <a:rPr b="1"/>
              <a:t>all</a:t>
            </a:r>
            <a:r>
              <a:t> 5 Voices.</a:t>
            </a:r>
          </a:p>
        </p:txBody>
      </p:sp>
      <p:sp>
        <p:nvSpPr>
          <p:cNvPr id="511" name="Shape 511"/>
          <p:cNvSpPr/>
          <p:nvPr/>
        </p:nvSpPr>
        <p:spPr>
          <a:xfrm>
            <a:off x="1186839" y="2511191"/>
            <a:ext cx="10034452"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09600" indent="-609600" algn="l" defTabSz="457200">
              <a:lnSpc>
                <a:spcPct val="120000"/>
              </a:lnSpc>
              <a:buSzPct val="100000"/>
              <a:buAutoNum type="arabicPeriod" startAt="2"/>
              <a:defRPr sz="3800">
                <a:solidFill>
                  <a:srgbClr val="2B2B2B"/>
                </a:solidFill>
                <a:latin typeface="Calibri"/>
                <a:ea typeface="Calibri"/>
                <a:cs typeface="Calibri"/>
                <a:sym typeface="Calibri"/>
              </a:defRPr>
            </a:pPr>
            <a:r>
              <a:t>Some voices are more </a:t>
            </a:r>
            <a:r>
              <a:rPr b="1"/>
              <a:t>natural</a:t>
            </a:r>
            <a:r>
              <a:t> to us than others</a:t>
            </a:r>
          </a:p>
        </p:txBody>
      </p:sp>
      <p:sp>
        <p:nvSpPr>
          <p:cNvPr id="512" name="Shape 512"/>
          <p:cNvSpPr/>
          <p:nvPr/>
        </p:nvSpPr>
        <p:spPr>
          <a:xfrm>
            <a:off x="1186839" y="3179804"/>
            <a:ext cx="10034452" cy="14933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09600" indent="-609600" algn="l" defTabSz="457200">
              <a:lnSpc>
                <a:spcPct val="120000"/>
              </a:lnSpc>
              <a:buSzPct val="100000"/>
              <a:buAutoNum type="arabicPeriod" startAt="3"/>
              <a:defRPr sz="3800">
                <a:solidFill>
                  <a:srgbClr val="2B2B2B"/>
                </a:solidFill>
                <a:latin typeface="Calibri"/>
                <a:ea typeface="Calibri"/>
                <a:cs typeface="Calibri"/>
                <a:sym typeface="Calibri"/>
              </a:defRPr>
            </a:pPr>
            <a:r>
              <a:rPr b="1"/>
              <a:t>Maturity</a:t>
            </a:r>
            <a:r>
              <a:t> allows us to value the contribution each voice brings.</a:t>
            </a:r>
          </a:p>
        </p:txBody>
      </p:sp>
      <p:sp>
        <p:nvSpPr>
          <p:cNvPr id="513" name="Shape 513"/>
          <p:cNvSpPr/>
          <p:nvPr/>
        </p:nvSpPr>
        <p:spPr>
          <a:xfrm>
            <a:off x="1217255" y="4659327"/>
            <a:ext cx="10600706"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09600" indent="-609600" algn="l" defTabSz="457200">
              <a:lnSpc>
                <a:spcPct val="120000"/>
              </a:lnSpc>
              <a:buSzPct val="100000"/>
              <a:buAutoNum type="arabicPeriod" startAt="4"/>
              <a:defRPr sz="3800">
                <a:solidFill>
                  <a:srgbClr val="2B2B2B"/>
                </a:solidFill>
                <a:latin typeface="Calibri"/>
                <a:ea typeface="Calibri"/>
                <a:cs typeface="Calibri"/>
                <a:sym typeface="Calibri"/>
              </a:defRPr>
            </a:pPr>
            <a:r>
              <a:t>Nature / Nurture and Choice have </a:t>
            </a:r>
            <a:r>
              <a:rPr b="1"/>
              <a:t>all</a:t>
            </a:r>
            <a:r>
              <a:t> played a part</a:t>
            </a:r>
          </a:p>
        </p:txBody>
      </p:sp>
      <p:sp>
        <p:nvSpPr>
          <p:cNvPr id="514" name="Shape 514"/>
          <p:cNvSpPr/>
          <p:nvPr/>
        </p:nvSpPr>
        <p:spPr>
          <a:xfrm>
            <a:off x="1242233" y="5385697"/>
            <a:ext cx="10034452" cy="14933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09600" indent="-609600" algn="l" defTabSz="457200">
              <a:lnSpc>
                <a:spcPct val="120000"/>
              </a:lnSpc>
              <a:buSzPct val="100000"/>
              <a:buAutoNum type="arabicPeriod" startAt="5"/>
              <a:defRPr sz="3800">
                <a:solidFill>
                  <a:srgbClr val="2B2B2B"/>
                </a:solidFill>
                <a:latin typeface="Calibri"/>
                <a:ea typeface="Calibri"/>
                <a:cs typeface="Calibri"/>
                <a:sym typeface="Calibri"/>
              </a:defRPr>
            </a:pPr>
            <a:r>
              <a:t>Don’t </a:t>
            </a:r>
            <a:r>
              <a:rPr b="1"/>
              <a:t>assume</a:t>
            </a:r>
            <a:r>
              <a:t> you know what someone else’s foundational voice is</a:t>
            </a:r>
          </a:p>
        </p:txBody>
      </p:sp>
      <p:sp>
        <p:nvSpPr>
          <p:cNvPr id="515" name="Shape 515"/>
          <p:cNvSpPr/>
          <p:nvPr/>
        </p:nvSpPr>
        <p:spPr>
          <a:xfrm>
            <a:off x="1219937" y="6842205"/>
            <a:ext cx="10327123" cy="685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09600" indent="-609600" algn="l" defTabSz="457200">
              <a:lnSpc>
                <a:spcPct val="120000"/>
              </a:lnSpc>
              <a:buSzPct val="100000"/>
              <a:buAutoNum type="arabicPeriod" startAt="6"/>
              <a:defRPr sz="3800">
                <a:solidFill>
                  <a:srgbClr val="2B2B2B"/>
                </a:solidFill>
                <a:latin typeface="Calibri"/>
                <a:ea typeface="Calibri"/>
                <a:cs typeface="Calibri"/>
                <a:sym typeface="Calibri"/>
              </a:defRPr>
            </a:pPr>
            <a:r>
              <a:t>Don’t </a:t>
            </a:r>
            <a:r>
              <a:rPr b="1"/>
              <a:t>assume</a:t>
            </a:r>
            <a:r>
              <a:t> you know what each word means  </a:t>
            </a:r>
          </a:p>
        </p:txBody>
      </p:sp>
      <p:sp>
        <p:nvSpPr>
          <p:cNvPr id="516" name="Shape 516"/>
          <p:cNvSpPr/>
          <p:nvPr/>
        </p:nvSpPr>
        <p:spPr>
          <a:xfrm>
            <a:off x="744810" y="617813"/>
            <a:ext cx="4149020"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spAutoFit/>
          </a:bodyPr>
          <a:lstStyle>
            <a:lvl1pPr algn="l" defTabSz="567017">
              <a:defRPr sz="3000">
                <a:solidFill>
                  <a:srgbClr val="53585F"/>
                </a:solidFill>
                <a:latin typeface="Calibri"/>
                <a:ea typeface="Calibri"/>
                <a:cs typeface="Calibri"/>
                <a:sym typeface="Calibri"/>
              </a:defRPr>
            </a:lvl1pPr>
          </a:lstStyle>
          <a:p>
            <a:r>
              <a:t>5 VOICES | ASSUMPTIONS</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5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5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5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5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 grpId="1" animBg="1" advAuto="0"/>
      <p:bldP spid="511" grpId="2" animBg="1" advAuto="0"/>
      <p:bldP spid="512" grpId="3" animBg="1" advAuto="0"/>
      <p:bldP spid="513" grpId="4" animBg="1" advAuto="0"/>
      <p:bldP spid="514" grpId="5" animBg="1" advAuto="0"/>
      <p:bldP spid="515" grpId="6"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2990EE"/>
            </a:gs>
            <a:gs pos="100000">
              <a:srgbClr val="305986"/>
            </a:gs>
          </a:gsLst>
          <a:lin ang="7946808" scaled="0"/>
        </a:gradFill>
        <a:effectLst/>
      </p:bgPr>
    </p:bg>
    <p:spTree>
      <p:nvGrpSpPr>
        <p:cNvPr id="1" name=""/>
        <p:cNvGrpSpPr/>
        <p:nvPr/>
      </p:nvGrpSpPr>
      <p:grpSpPr>
        <a:xfrm>
          <a:off x="0" y="0"/>
          <a:ext cx="0" cy="0"/>
          <a:chOff x="0" y="0"/>
          <a:chExt cx="0" cy="0"/>
        </a:xfrm>
      </p:grpSpPr>
      <p:pic>
        <p:nvPicPr>
          <p:cNvPr id="520" name="iStock_000020598812_Small-filtered.jpeg"/>
          <p:cNvPicPr>
            <a:picLocks noChangeAspect="1"/>
          </p:cNvPicPr>
          <p:nvPr/>
        </p:nvPicPr>
        <p:blipFill>
          <a:blip r:embed="rId2">
            <a:alphaModFix amt="16646"/>
            <a:extLst/>
          </a:blip>
          <a:srcRect t="1924" b="1924"/>
          <a:stretch>
            <a:fillRect/>
          </a:stretch>
        </p:blipFill>
        <p:spPr>
          <a:xfrm>
            <a:off x="-13616" y="-1"/>
            <a:ext cx="13049439" cy="9753601"/>
          </a:xfrm>
          <a:prstGeom prst="rect">
            <a:avLst/>
          </a:prstGeom>
          <a:ln w="12700">
            <a:miter lim="400000"/>
          </a:ln>
        </p:spPr>
      </p:pic>
      <p:sp>
        <p:nvSpPr>
          <p:cNvPr id="521" name="Shape 521"/>
          <p:cNvSpPr/>
          <p:nvPr/>
        </p:nvSpPr>
        <p:spPr>
          <a:xfrm>
            <a:off x="2320191" y="3194050"/>
            <a:ext cx="8381638" cy="336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90000"/>
              </a:lnSpc>
              <a:defRPr sz="13200" cap="all" spc="791">
                <a:solidFill>
                  <a:srgbClr val="FFFFFF"/>
                </a:solidFill>
                <a:latin typeface="Open Sans Light"/>
                <a:ea typeface="Open Sans Light"/>
                <a:cs typeface="Open Sans Light"/>
                <a:sym typeface="Open Sans Light"/>
              </a:defRPr>
            </a:pPr>
            <a:r>
              <a:rPr cap="none"/>
              <a:t>5 VOICES</a:t>
            </a:r>
          </a:p>
          <a:p>
            <a:pPr>
              <a:spcBef>
                <a:spcPts val="300"/>
              </a:spcBef>
              <a:defRPr sz="6700" cap="all" spc="1808">
                <a:solidFill>
                  <a:srgbClr val="FFFFFF"/>
                </a:solidFill>
                <a:latin typeface="Open Sans Semibold"/>
                <a:ea typeface="Open Sans Semibold"/>
                <a:cs typeface="Open Sans Semibold"/>
                <a:sym typeface="Open Sans Semibold"/>
              </a:defRPr>
            </a:pPr>
            <a:r>
              <a:rPr cap="none"/>
              <a:t>ASSESSMENT</a:t>
            </a:r>
          </a:p>
        </p:txBody>
      </p:sp>
      <p:sp>
        <p:nvSpPr>
          <p:cNvPr id="522" name="Shape 522"/>
          <p:cNvSpPr/>
          <p:nvPr/>
        </p:nvSpPr>
        <p:spPr>
          <a:xfrm>
            <a:off x="4240249" y="2900301"/>
            <a:ext cx="4541521" cy="622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cap="all" spc="990">
                <a:solidFill>
                  <a:srgbClr val="FFFFFF"/>
                </a:solidFill>
                <a:latin typeface="Open Sans"/>
                <a:ea typeface="Open Sans"/>
                <a:cs typeface="Open Sans"/>
                <a:sym typeface="Open Sans"/>
              </a:defRPr>
            </a:lvl1pPr>
          </a:lstStyle>
          <a:p>
            <a:r>
              <a:t>LET’S TAKE THE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Shape 52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525" name="Shape 525"/>
          <p:cNvSpPr/>
          <p:nvPr/>
        </p:nvSpPr>
        <p:spPr>
          <a:xfrm>
            <a:off x="1232043" y="4411637"/>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alpha val="60000"/>
            </a:srgbClr>
          </a:solidFill>
          <a:ln w="12700">
            <a:miter lim="400000"/>
          </a:ln>
        </p:spPr>
        <p:txBody>
          <a:bodyPr lIns="50800" tIns="50800" rIns="50800" bIns="50800" anchor="ctr"/>
          <a:lstStyle/>
          <a:p>
            <a:endParaRPr/>
          </a:p>
        </p:txBody>
      </p:sp>
      <p:sp>
        <p:nvSpPr>
          <p:cNvPr id="526" name="Shape 526"/>
          <p:cNvSpPr/>
          <p:nvPr/>
        </p:nvSpPr>
        <p:spPr>
          <a:xfrm>
            <a:off x="1232043" y="2424225"/>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alpha val="60000"/>
            </a:srgbClr>
          </a:solidFill>
          <a:ln w="12700">
            <a:miter lim="400000"/>
          </a:ln>
        </p:spPr>
        <p:txBody>
          <a:bodyPr lIns="50800" tIns="50800" rIns="50800" bIns="50800" anchor="ctr"/>
          <a:lstStyle/>
          <a:p>
            <a:endParaRPr/>
          </a:p>
        </p:txBody>
      </p:sp>
      <p:pic>
        <p:nvPicPr>
          <p:cNvPr id="527"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528" name="Shape 52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529" name="Shape 529"/>
          <p:cNvSpPr/>
          <p:nvPr/>
        </p:nvSpPr>
        <p:spPr>
          <a:xfrm>
            <a:off x="723899" y="469900"/>
            <a:ext cx="5041901"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HOW TO RATE YOUR VOICE</a:t>
            </a:r>
          </a:p>
        </p:txBody>
      </p:sp>
      <p:sp>
        <p:nvSpPr>
          <p:cNvPr id="530" name="Shape 530"/>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531" name="Shape 531"/>
          <p:cNvSpPr/>
          <p:nvPr/>
        </p:nvSpPr>
        <p:spPr>
          <a:xfrm>
            <a:off x="2831759" y="1974850"/>
            <a:ext cx="8922901" cy="59055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1800"/>
            </a:pPr>
            <a:r>
              <a:rPr sz="4500" b="1">
                <a:solidFill>
                  <a:srgbClr val="0B5D18"/>
                </a:solidFill>
                <a:latin typeface="Calibri"/>
                <a:ea typeface="Calibri"/>
                <a:cs typeface="Calibri"/>
                <a:sym typeface="Calibri"/>
              </a:rPr>
              <a:t>GREEN</a:t>
            </a:r>
          </a:p>
          <a:p>
            <a:pPr marL="1371600" lvl="2" indent="-914400" algn="l">
              <a:buClr>
                <a:srgbClr val="53585F"/>
              </a:buClr>
              <a:buSzPct val="100000"/>
              <a:buFont typeface="Calibri"/>
              <a:buChar char="‣"/>
              <a:defRPr sz="1800"/>
            </a:pPr>
            <a:r>
              <a:rPr sz="3600">
                <a:latin typeface="Calibri"/>
                <a:ea typeface="Calibri"/>
                <a:cs typeface="Calibri"/>
                <a:sym typeface="Calibri"/>
              </a:rPr>
              <a:t>My Foundational Voice, my default pattern of communication &amp; thinking</a:t>
            </a:r>
          </a:p>
          <a:p>
            <a:pPr algn="l">
              <a:defRPr sz="1800"/>
            </a:pPr>
            <a:endParaRPr sz="1500">
              <a:latin typeface="Calibri"/>
              <a:ea typeface="Calibri"/>
              <a:cs typeface="Calibri"/>
              <a:sym typeface="Calibri"/>
            </a:endParaRPr>
          </a:p>
          <a:p>
            <a:pPr algn="l">
              <a:defRPr sz="1800"/>
            </a:pPr>
            <a:r>
              <a:rPr sz="4500" b="1">
                <a:solidFill>
                  <a:srgbClr val="F3A917"/>
                </a:solidFill>
                <a:latin typeface="Calibri"/>
                <a:ea typeface="Calibri"/>
                <a:cs typeface="Calibri"/>
                <a:sym typeface="Calibri"/>
              </a:rPr>
              <a:t>YELLOW</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but I value it and it’s easily accessible</a:t>
            </a:r>
          </a:p>
          <a:p>
            <a:pPr algn="l">
              <a:defRPr sz="1800"/>
            </a:pPr>
            <a:endParaRPr sz="1500">
              <a:latin typeface="Calibri"/>
              <a:ea typeface="Calibri"/>
              <a:cs typeface="Calibri"/>
              <a:sym typeface="Calibri"/>
            </a:endParaRPr>
          </a:p>
          <a:p>
            <a:pPr algn="l">
              <a:defRPr sz="1800"/>
            </a:pPr>
            <a:r>
              <a:rPr sz="4500" b="1">
                <a:solidFill>
                  <a:schemeClr val="accent5"/>
                </a:solidFill>
                <a:latin typeface="Calibri"/>
                <a:ea typeface="Calibri"/>
                <a:cs typeface="Calibri"/>
                <a:sym typeface="Calibri"/>
              </a:rPr>
              <a:t>RED</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I find it hard to value and hard to access</a:t>
            </a:r>
          </a:p>
        </p:txBody>
      </p:sp>
      <p:sp>
        <p:nvSpPr>
          <p:cNvPr id="532" name="Shape 532"/>
          <p:cNvSpPr/>
          <p:nvPr/>
        </p:nvSpPr>
        <p:spPr>
          <a:xfrm>
            <a:off x="1232043" y="1814768"/>
            <a:ext cx="1270001" cy="1270001"/>
          </a:xfrm>
          <a:prstGeom prst="ellipse">
            <a:avLst/>
          </a:prstGeom>
          <a:gradFill>
            <a:gsLst>
              <a:gs pos="0">
                <a:srgbClr val="00F900"/>
              </a:gs>
              <a:gs pos="0">
                <a:srgbClr val="0BF922"/>
              </a:gs>
              <a:gs pos="0">
                <a:srgbClr val="16F944"/>
              </a:gs>
              <a:gs pos="81687">
                <a:srgbClr val="0EAE22"/>
              </a:gs>
              <a:gs pos="100000">
                <a:srgbClr val="066300"/>
              </a:gs>
            </a:gsLst>
            <a:path path="circle">
              <a:fillToRect l="37721" t="-19636" r="62278" b="119636"/>
            </a:path>
          </a:gradFill>
          <a:ln w="12700">
            <a:miter lim="400000"/>
          </a:ln>
        </p:spPr>
        <p:txBody>
          <a:bodyPr lIns="50800" tIns="50800" rIns="50800" bIns="50800" anchor="ctr"/>
          <a:lstStyle/>
          <a:p>
            <a:endParaRPr/>
          </a:p>
        </p:txBody>
      </p:sp>
      <p:sp>
        <p:nvSpPr>
          <p:cNvPr id="533" name="Shape 533"/>
          <p:cNvSpPr/>
          <p:nvPr/>
        </p:nvSpPr>
        <p:spPr>
          <a:xfrm>
            <a:off x="1232043" y="3812722"/>
            <a:ext cx="1270001" cy="1270001"/>
          </a:xfrm>
          <a:prstGeom prst="ellipse">
            <a:avLst/>
          </a:prstGeom>
          <a:gradFill>
            <a:gsLst>
              <a:gs pos="0">
                <a:srgbClr val="F5D500"/>
              </a:gs>
              <a:gs pos="0">
                <a:srgbClr val="F5D500"/>
              </a:gs>
              <a:gs pos="0">
                <a:srgbClr val="F5D500"/>
              </a:gs>
              <a:gs pos="81687">
                <a:srgbClr val="E8B600"/>
              </a:gs>
              <a:gs pos="100000">
                <a:srgbClr val="DA9700"/>
              </a:gs>
            </a:gsLst>
            <a:path path="circle">
              <a:fillToRect l="37721" t="-19636" r="62278" b="119636"/>
            </a:path>
          </a:gradFill>
          <a:ln w="12700">
            <a:miter lim="400000"/>
          </a:ln>
        </p:spPr>
        <p:txBody>
          <a:bodyPr lIns="50800" tIns="50800" rIns="50800" bIns="50800" anchor="ctr"/>
          <a:lstStyle/>
          <a:p>
            <a:endParaRPr/>
          </a:p>
        </p:txBody>
      </p:sp>
      <p:sp>
        <p:nvSpPr>
          <p:cNvPr id="534" name="Shape 534"/>
          <p:cNvSpPr/>
          <p:nvPr/>
        </p:nvSpPr>
        <p:spPr>
          <a:xfrm>
            <a:off x="1232043" y="5810677"/>
            <a:ext cx="1270001" cy="1270001"/>
          </a:xfrm>
          <a:prstGeom prst="ellipse">
            <a:avLst/>
          </a:prstGeom>
          <a:gradFill>
            <a:gsLst>
              <a:gs pos="0">
                <a:srgbClr val="FF3E4B"/>
              </a:gs>
              <a:gs pos="0">
                <a:srgbClr val="FF3E4B"/>
              </a:gs>
              <a:gs pos="0">
                <a:srgbClr val="FF3E4B"/>
              </a:gs>
              <a:gs pos="81687">
                <a:srgbClr val="D82B33"/>
              </a:gs>
              <a:gs pos="100000">
                <a:srgbClr val="B2171C"/>
              </a:gs>
            </a:gsLst>
            <a:path path="circle">
              <a:fillToRect l="37721" t="-19636" r="62278" b="119636"/>
            </a:path>
          </a:gradFill>
          <a:ln w="12700">
            <a:miter lim="400000"/>
          </a:ln>
        </p:spPr>
        <p:txBody>
          <a:bodyPr lIns="50800" tIns="50800" rIns="50800" bIns="50800" anchor="ctr"/>
          <a:lstStyle/>
          <a:p>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Shape 53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539"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540" name="Shape 540"/>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541" name="Shape 541"/>
          <p:cNvSpPr/>
          <p:nvPr/>
        </p:nvSpPr>
        <p:spPr>
          <a:xfrm>
            <a:off x="723900" y="469900"/>
            <a:ext cx="2080816"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NURTURER</a:t>
            </a:r>
          </a:p>
        </p:txBody>
      </p:sp>
      <p:sp>
        <p:nvSpPr>
          <p:cNvPr id="542" name="Shape 54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543" name="Shape 543"/>
          <p:cNvSpPr/>
          <p:nvPr/>
        </p:nvSpPr>
        <p:spPr>
          <a:xfrm>
            <a:off x="723899" y="1346198"/>
            <a:ext cx="11905087" cy="41433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IS A </a:t>
            </a:r>
            <a:r>
              <a:rPr sz="3400" b="1">
                <a:solidFill>
                  <a:srgbClr val="C41B00"/>
                </a:solidFill>
                <a:uFill>
                  <a:solidFill>
                    <a:srgbClr val="000000"/>
                  </a:solidFill>
                </a:uFill>
                <a:latin typeface="Calibri"/>
                <a:ea typeface="Calibri"/>
                <a:cs typeface="Calibri"/>
                <a:sym typeface="Calibri"/>
              </a:rPr>
              <a:t>NURTURER</a:t>
            </a:r>
            <a:r>
              <a:rPr sz="3400" b="1">
                <a:solidFill>
                  <a:srgbClr val="535353"/>
                </a:solidFill>
                <a:uFill>
                  <a:solidFill>
                    <a:srgbClr val="000000"/>
                  </a:solidFill>
                </a:uFill>
                <a:latin typeface="Calibri"/>
                <a:ea typeface="Calibri"/>
                <a:cs typeface="Calibri"/>
                <a:sym typeface="Calibri"/>
              </a:rPr>
              <a:t>?</a:t>
            </a:r>
            <a:endParaRPr sz="3400" b="1">
              <a:solidFill>
                <a:srgbClr val="53585F"/>
              </a:solidFill>
              <a:uFill>
                <a:solidFill>
                  <a:srgbClr val="000000"/>
                </a:solidFill>
              </a:uFill>
              <a:latin typeface="Calibri"/>
              <a:ea typeface="Calibri"/>
              <a:cs typeface="Calibri"/>
              <a:sym typeface="Calibri"/>
            </a:endParaRP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Nurturers are champions of people.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always concerned about the relational health and harmony of the group.</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completely committed to protecting values and principles.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Nurturers have a hard time separating their work from who they are.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innately understand how certain actions, behaviors, or initiatives will affect people.</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Shape 545"/>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546"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547" name="Shape 54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548" name="Shape 548"/>
          <p:cNvSpPr/>
          <p:nvPr/>
        </p:nvSpPr>
        <p:spPr>
          <a:xfrm>
            <a:off x="723900" y="469900"/>
            <a:ext cx="2080816"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NURTURER</a:t>
            </a:r>
          </a:p>
        </p:txBody>
      </p:sp>
      <p:sp>
        <p:nvSpPr>
          <p:cNvPr id="549" name="Shape 549"/>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550" name="Shape 550"/>
          <p:cNvSpPr/>
          <p:nvPr/>
        </p:nvSpPr>
        <p:spPr>
          <a:xfrm>
            <a:off x="723899" y="1346198"/>
            <a:ext cx="11905087" cy="425196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spcBef>
                <a:spcPts val="1000"/>
              </a:spcBef>
              <a:defRPr sz="1800"/>
            </a:pPr>
            <a:r>
              <a:rPr sz="3400" b="1">
                <a:solidFill>
                  <a:srgbClr val="53585F"/>
                </a:solidFill>
                <a:uFill>
                  <a:solidFill>
                    <a:srgbClr val="000000"/>
                  </a:solidFill>
                </a:uFill>
                <a:latin typeface="Calibri"/>
                <a:ea typeface="Calibri"/>
                <a:cs typeface="Calibri"/>
                <a:sym typeface="Calibri"/>
              </a:rPr>
              <a:t>WHAT DO THEY </a:t>
            </a:r>
            <a:r>
              <a:rPr sz="3400" b="1">
                <a:solidFill>
                  <a:srgbClr val="C41B00"/>
                </a:solidFill>
                <a:uFill>
                  <a:solidFill>
                    <a:srgbClr val="000000"/>
                  </a:solidFill>
                </a:uFill>
                <a:latin typeface="Calibri"/>
                <a:ea typeface="Calibri"/>
                <a:cs typeface="Calibri"/>
                <a:sym typeface="Calibri"/>
              </a:rPr>
              <a:t>BRING</a:t>
            </a:r>
            <a:r>
              <a:rPr sz="3400" b="1">
                <a:solidFill>
                  <a:srgbClr val="53585F"/>
                </a:solidFill>
                <a:uFill>
                  <a:solidFill>
                    <a:srgbClr val="000000"/>
                  </a:solidFill>
                </a:uFill>
                <a:latin typeface="Calibri"/>
                <a:ea typeface="Calibri"/>
                <a:cs typeface="Calibri"/>
                <a:sym typeface="Calibri"/>
              </a:rPr>
              <a:t> AT THEIR BEST?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Everyone deserves to be heard - they appreciate each contribution</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intuitively feel how an organization will react to a new idea </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Pragmatic realism - has this really been thought through?</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defend values - people always come before profit</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Function as the relational oil inside the organization. </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Commitment to relational harmony before/during / after meetings</a:t>
            </a:r>
            <a:endParaRPr>
              <a:uFill>
                <a:solidFill>
                  <a:srgbClr val="000000"/>
                </a:solidFill>
              </a:uFill>
              <a:latin typeface="Calibri"/>
              <a:ea typeface="Calibri"/>
              <a:cs typeface="Calibri"/>
              <a:sym typeface="Calibri"/>
            </a:endParaRP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0"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Shape 55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553"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554" name="Shape 55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555" name="Shape 555"/>
          <p:cNvSpPr/>
          <p:nvPr/>
        </p:nvSpPr>
        <p:spPr>
          <a:xfrm>
            <a:off x="723900" y="469900"/>
            <a:ext cx="2080816"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NURTURER</a:t>
            </a:r>
          </a:p>
        </p:txBody>
      </p:sp>
      <p:sp>
        <p:nvSpPr>
          <p:cNvPr id="556" name="Shape 556"/>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557" name="Shape 557"/>
          <p:cNvSpPr/>
          <p:nvPr/>
        </p:nvSpPr>
        <p:spPr>
          <a:xfrm>
            <a:off x="723899" y="1409065"/>
            <a:ext cx="10942502" cy="329756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a:t>
            </a:r>
            <a:r>
              <a:rPr sz="3400" b="1">
                <a:solidFill>
                  <a:srgbClr val="C41B00"/>
                </a:solidFill>
                <a:uFill>
                  <a:solidFill>
                    <a:srgbClr val="000000"/>
                  </a:solidFill>
                </a:uFill>
                <a:latin typeface="Calibri"/>
                <a:ea typeface="Calibri"/>
                <a:cs typeface="Calibri"/>
                <a:sym typeface="Calibri"/>
              </a:rPr>
              <a:t>QUESTIONS</a:t>
            </a:r>
            <a:r>
              <a:rPr sz="3400" b="1">
                <a:solidFill>
                  <a:srgbClr val="53585F"/>
                </a:solidFill>
                <a:uFill>
                  <a:solidFill>
                    <a:srgbClr val="000000"/>
                  </a:solidFill>
                </a:uFill>
                <a:latin typeface="Calibri"/>
                <a:ea typeface="Calibri"/>
                <a:cs typeface="Calibri"/>
                <a:sym typeface="Calibri"/>
              </a:rPr>
              <a:t> ARE THEY REALLY ASKING INSIDE?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What are people going to be most upset about?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Who is going to hate this?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Is this really practical? Is it really going to happen?</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Has the final decision been made?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Do they really want to hear what I think?</a:t>
            </a:r>
          </a:p>
        </p:txBody>
      </p:sp>
      <p:sp>
        <p:nvSpPr>
          <p:cNvPr id="558" name="Shape 558"/>
          <p:cNvSpPr/>
          <p:nvPr/>
        </p:nvSpPr>
        <p:spPr>
          <a:xfrm>
            <a:off x="723899" y="4860605"/>
            <a:ext cx="10744784" cy="28492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115597" indent="39687" algn="l" defTabSz="1295400">
              <a:lnSpc>
                <a:spcPct val="90000"/>
              </a:lnSpc>
              <a:spcBef>
                <a:spcPts val="1000"/>
              </a:spcBef>
              <a:defRPr sz="1800"/>
            </a:pPr>
            <a:r>
              <a:rPr sz="3400" b="1">
                <a:solidFill>
                  <a:srgbClr val="C41B00"/>
                </a:solidFill>
                <a:uFill>
                  <a:solidFill>
                    <a:srgbClr val="000000"/>
                  </a:solidFill>
                </a:uFill>
                <a:latin typeface="Calibri"/>
                <a:ea typeface="Calibri"/>
                <a:cs typeface="Calibri"/>
                <a:sym typeface="Calibri"/>
              </a:rPr>
              <a:t>NEGATIVE</a:t>
            </a:r>
            <a:r>
              <a:rPr sz="3400" b="1">
                <a:solidFill>
                  <a:srgbClr val="53585F"/>
                </a:solidFill>
                <a:uFill>
                  <a:solidFill>
                    <a:srgbClr val="000000"/>
                  </a:solidFill>
                </a:uFill>
                <a:latin typeface="Calibri"/>
                <a:ea typeface="Calibri"/>
                <a:cs typeface="Calibri"/>
                <a:sym typeface="Calibri"/>
              </a:rPr>
              <a:t> IMPACT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Overly resistant to change &amp; can be passive aggressive</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Feel unable to challenge proposed direction when they disagree</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Making money often seen as an impure motive</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Don’t value the contribution they make</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 grpId="1" animBg="1" advAuto="0"/>
      <p:bldP spid="558" grpId="2"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Shape 560"/>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561" name="Shape 561"/>
          <p:cNvSpPr/>
          <p:nvPr/>
        </p:nvSpPr>
        <p:spPr>
          <a:xfrm>
            <a:off x="1232043" y="4411637"/>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alpha val="60000"/>
            </a:srgbClr>
          </a:solidFill>
          <a:ln w="12700">
            <a:miter lim="400000"/>
          </a:ln>
        </p:spPr>
        <p:txBody>
          <a:bodyPr lIns="50800" tIns="50800" rIns="50800" bIns="50800" anchor="ctr"/>
          <a:lstStyle/>
          <a:p>
            <a:endParaRPr/>
          </a:p>
        </p:txBody>
      </p:sp>
      <p:sp>
        <p:nvSpPr>
          <p:cNvPr id="562" name="Shape 562"/>
          <p:cNvSpPr/>
          <p:nvPr/>
        </p:nvSpPr>
        <p:spPr>
          <a:xfrm>
            <a:off x="1232043" y="2424225"/>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alpha val="60000"/>
            </a:srgbClr>
          </a:solidFill>
          <a:ln w="12700">
            <a:miter lim="400000"/>
          </a:ln>
        </p:spPr>
        <p:txBody>
          <a:bodyPr lIns="50800" tIns="50800" rIns="50800" bIns="50800" anchor="ctr"/>
          <a:lstStyle/>
          <a:p>
            <a:endParaRPr/>
          </a:p>
        </p:txBody>
      </p:sp>
      <p:pic>
        <p:nvPicPr>
          <p:cNvPr id="563"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564" name="Shape 56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565" name="Shape 565"/>
          <p:cNvSpPr/>
          <p:nvPr/>
        </p:nvSpPr>
        <p:spPr>
          <a:xfrm>
            <a:off x="723899" y="469900"/>
            <a:ext cx="5504682"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RATE YOUR NURTURER VOICE</a:t>
            </a:r>
          </a:p>
        </p:txBody>
      </p:sp>
      <p:sp>
        <p:nvSpPr>
          <p:cNvPr id="566" name="Shape 566"/>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567" name="Shape 567"/>
          <p:cNvSpPr/>
          <p:nvPr/>
        </p:nvSpPr>
        <p:spPr>
          <a:xfrm>
            <a:off x="2831759" y="1974850"/>
            <a:ext cx="8922901" cy="59055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1800"/>
            </a:pPr>
            <a:r>
              <a:rPr sz="4500" b="1">
                <a:solidFill>
                  <a:srgbClr val="0B5D18"/>
                </a:solidFill>
                <a:latin typeface="Calibri"/>
                <a:ea typeface="Calibri"/>
                <a:cs typeface="Calibri"/>
                <a:sym typeface="Calibri"/>
              </a:rPr>
              <a:t>GREEN</a:t>
            </a:r>
          </a:p>
          <a:p>
            <a:pPr marL="1371600" lvl="2" indent="-914400" algn="l">
              <a:buClr>
                <a:srgbClr val="53585F"/>
              </a:buClr>
              <a:buSzPct val="100000"/>
              <a:buFont typeface="Calibri"/>
              <a:buChar char="‣"/>
              <a:defRPr sz="1800"/>
            </a:pPr>
            <a:r>
              <a:rPr sz="3600">
                <a:latin typeface="Calibri"/>
                <a:ea typeface="Calibri"/>
                <a:cs typeface="Calibri"/>
                <a:sym typeface="Calibri"/>
              </a:rPr>
              <a:t>My Foundational Voice, my default pattern of communication &amp; thinking</a:t>
            </a:r>
          </a:p>
          <a:p>
            <a:pPr algn="l">
              <a:defRPr sz="1800"/>
            </a:pPr>
            <a:endParaRPr sz="1500">
              <a:latin typeface="Calibri"/>
              <a:ea typeface="Calibri"/>
              <a:cs typeface="Calibri"/>
              <a:sym typeface="Calibri"/>
            </a:endParaRPr>
          </a:p>
          <a:p>
            <a:pPr algn="l">
              <a:defRPr sz="1800"/>
            </a:pPr>
            <a:r>
              <a:rPr sz="4500" b="1">
                <a:solidFill>
                  <a:srgbClr val="F3A917"/>
                </a:solidFill>
                <a:latin typeface="Calibri"/>
                <a:ea typeface="Calibri"/>
                <a:cs typeface="Calibri"/>
                <a:sym typeface="Calibri"/>
              </a:rPr>
              <a:t>YELLOW</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but I value it and it’s easily accessible</a:t>
            </a:r>
          </a:p>
          <a:p>
            <a:pPr algn="l">
              <a:defRPr sz="1800"/>
            </a:pPr>
            <a:endParaRPr sz="1500">
              <a:latin typeface="Calibri"/>
              <a:ea typeface="Calibri"/>
              <a:cs typeface="Calibri"/>
              <a:sym typeface="Calibri"/>
            </a:endParaRPr>
          </a:p>
          <a:p>
            <a:pPr algn="l">
              <a:defRPr sz="1800"/>
            </a:pPr>
            <a:r>
              <a:rPr sz="4500" b="1">
                <a:solidFill>
                  <a:schemeClr val="accent5"/>
                </a:solidFill>
                <a:latin typeface="Calibri"/>
                <a:ea typeface="Calibri"/>
                <a:cs typeface="Calibri"/>
                <a:sym typeface="Calibri"/>
              </a:rPr>
              <a:t>RED</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I find it hard to value and hard to access</a:t>
            </a:r>
          </a:p>
        </p:txBody>
      </p:sp>
      <p:sp>
        <p:nvSpPr>
          <p:cNvPr id="568" name="Shape 568"/>
          <p:cNvSpPr/>
          <p:nvPr/>
        </p:nvSpPr>
        <p:spPr>
          <a:xfrm>
            <a:off x="1232043" y="1814768"/>
            <a:ext cx="1270001" cy="1270001"/>
          </a:xfrm>
          <a:prstGeom prst="ellipse">
            <a:avLst/>
          </a:prstGeom>
          <a:gradFill>
            <a:gsLst>
              <a:gs pos="0">
                <a:srgbClr val="00F900"/>
              </a:gs>
              <a:gs pos="0">
                <a:srgbClr val="0BF922"/>
              </a:gs>
              <a:gs pos="0">
                <a:srgbClr val="16F944"/>
              </a:gs>
              <a:gs pos="81687">
                <a:srgbClr val="0EAE22"/>
              </a:gs>
              <a:gs pos="100000">
                <a:srgbClr val="066300"/>
              </a:gs>
            </a:gsLst>
            <a:path path="circle">
              <a:fillToRect l="37721" t="-19636" r="62278" b="119636"/>
            </a:path>
          </a:gradFill>
          <a:ln w="12700">
            <a:miter lim="400000"/>
          </a:ln>
        </p:spPr>
        <p:txBody>
          <a:bodyPr lIns="50800" tIns="50800" rIns="50800" bIns="50800" anchor="ctr"/>
          <a:lstStyle/>
          <a:p>
            <a:endParaRPr/>
          </a:p>
        </p:txBody>
      </p:sp>
      <p:sp>
        <p:nvSpPr>
          <p:cNvPr id="569" name="Shape 569"/>
          <p:cNvSpPr/>
          <p:nvPr/>
        </p:nvSpPr>
        <p:spPr>
          <a:xfrm>
            <a:off x="1232043" y="3812722"/>
            <a:ext cx="1270001" cy="1270001"/>
          </a:xfrm>
          <a:prstGeom prst="ellipse">
            <a:avLst/>
          </a:prstGeom>
          <a:gradFill>
            <a:gsLst>
              <a:gs pos="0">
                <a:srgbClr val="F5D500"/>
              </a:gs>
              <a:gs pos="0">
                <a:srgbClr val="F5D500"/>
              </a:gs>
              <a:gs pos="0">
                <a:srgbClr val="F5D500"/>
              </a:gs>
              <a:gs pos="81687">
                <a:srgbClr val="E8B600"/>
              </a:gs>
              <a:gs pos="100000">
                <a:srgbClr val="DA9700"/>
              </a:gs>
            </a:gsLst>
            <a:path path="circle">
              <a:fillToRect l="37721" t="-19636" r="62278" b="119636"/>
            </a:path>
          </a:gradFill>
          <a:ln w="12700">
            <a:miter lim="400000"/>
          </a:ln>
        </p:spPr>
        <p:txBody>
          <a:bodyPr lIns="50800" tIns="50800" rIns="50800" bIns="50800" anchor="ctr"/>
          <a:lstStyle/>
          <a:p>
            <a:endParaRPr/>
          </a:p>
        </p:txBody>
      </p:sp>
      <p:sp>
        <p:nvSpPr>
          <p:cNvPr id="570" name="Shape 570"/>
          <p:cNvSpPr/>
          <p:nvPr/>
        </p:nvSpPr>
        <p:spPr>
          <a:xfrm>
            <a:off x="1232043" y="5810677"/>
            <a:ext cx="1270001" cy="1270001"/>
          </a:xfrm>
          <a:prstGeom prst="ellipse">
            <a:avLst/>
          </a:prstGeom>
          <a:gradFill>
            <a:gsLst>
              <a:gs pos="0">
                <a:srgbClr val="FF3E4B"/>
              </a:gs>
              <a:gs pos="0">
                <a:srgbClr val="FF3E4B"/>
              </a:gs>
              <a:gs pos="0">
                <a:srgbClr val="FF3E4B"/>
              </a:gs>
              <a:gs pos="81687">
                <a:srgbClr val="D82B33"/>
              </a:gs>
              <a:gs pos="100000">
                <a:srgbClr val="B2171C"/>
              </a:gs>
            </a:gsLst>
            <a:path path="circle">
              <a:fillToRect l="37721" t="-19636" r="62278" b="119636"/>
            </a:path>
          </a:gradFill>
          <a:ln w="12700">
            <a:miter lim="400000"/>
          </a:ln>
        </p:spPr>
        <p:txBody>
          <a:bodyPr lIns="50800" tIns="50800" rIns="50800" bIns="50800" anchor="ctr"/>
          <a:lstStyle/>
          <a:p>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574"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575"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576" name="Shape 576"/>
          <p:cNvSpPr/>
          <p:nvPr/>
        </p:nvSpPr>
        <p:spPr>
          <a:xfrm>
            <a:off x="1561548" y="2889250"/>
            <a:ext cx="9881704" cy="200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1000">
                <a:solidFill>
                  <a:srgbClr val="FFFFFF"/>
                </a:solidFill>
                <a:latin typeface="Open Sans Light"/>
                <a:ea typeface="Open Sans Light"/>
                <a:cs typeface="Open Sans Light"/>
                <a:sym typeface="Open Sans Light"/>
              </a:defRPr>
            </a:lvl1pPr>
          </a:lstStyle>
          <a:p>
            <a:r>
              <a:t>PAIRS EXERCISE</a:t>
            </a:r>
          </a:p>
        </p:txBody>
      </p:sp>
      <p:sp>
        <p:nvSpPr>
          <p:cNvPr id="577" name="Shape 577"/>
          <p:cNvSpPr/>
          <p:nvPr/>
        </p:nvSpPr>
        <p:spPr>
          <a:xfrm>
            <a:off x="1296640" y="5326808"/>
            <a:ext cx="10411520"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solidFill>
                  <a:srgbClr val="FFFFFF"/>
                </a:solidFill>
                <a:latin typeface="Calibri"/>
                <a:ea typeface="Calibri"/>
                <a:cs typeface="Calibri"/>
                <a:sym typeface="Calibri"/>
              </a:defRPr>
            </a:lvl1pPr>
          </a:lstStyle>
          <a:p>
            <a:r>
              <a:t>Turn to the person next to you - tell them what color you have rated your Nurturer Voice and why?</a:t>
            </a:r>
          </a:p>
        </p:txBody>
      </p:sp>
      <p:sp>
        <p:nvSpPr>
          <p:cNvPr id="578" name="Shape 578"/>
          <p:cNvSpPr/>
          <p:nvPr/>
        </p:nvSpPr>
        <p:spPr>
          <a:xfrm>
            <a:off x="3725750" y="4876800"/>
            <a:ext cx="5553300"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579" name="Shape 579"/>
          <p:cNvSpPr/>
          <p:nvPr/>
        </p:nvSpPr>
        <p:spPr>
          <a:xfrm>
            <a:off x="4501877" y="5111329"/>
            <a:ext cx="400104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580" name="1 person.png"/>
          <p:cNvPicPr>
            <a:picLocks noChangeAspect="1"/>
          </p:cNvPicPr>
          <p:nvPr/>
        </p:nvPicPr>
        <p:blipFill>
          <a:blip r:embed="rId4">
            <a:extLst/>
          </a:blip>
          <a:stretch>
            <a:fillRect/>
          </a:stretch>
        </p:blipFill>
        <p:spPr>
          <a:xfrm>
            <a:off x="5002436" y="960527"/>
            <a:ext cx="1905001" cy="1905001"/>
          </a:xfrm>
          <a:prstGeom prst="rect">
            <a:avLst/>
          </a:prstGeom>
          <a:ln w="12700">
            <a:miter lim="400000"/>
          </a:ln>
        </p:spPr>
      </p:pic>
      <p:pic>
        <p:nvPicPr>
          <p:cNvPr id="581" name="Woman Icon.png"/>
          <p:cNvPicPr>
            <a:picLocks noChangeAspect="1"/>
          </p:cNvPicPr>
          <p:nvPr/>
        </p:nvPicPr>
        <p:blipFill>
          <a:blip r:embed="rId5">
            <a:extLst/>
          </a:blip>
          <a:stretch>
            <a:fillRect/>
          </a:stretch>
        </p:blipFill>
        <p:spPr>
          <a:xfrm>
            <a:off x="6097363" y="960527"/>
            <a:ext cx="1905001" cy="1905001"/>
          </a:xfrm>
          <a:prstGeom prst="rect">
            <a:avLst/>
          </a:prstGeom>
          <a:ln w="12700">
            <a:miter lim="400000"/>
          </a:ln>
        </p:spPr>
      </p:pic>
      <p:sp>
        <p:nvSpPr>
          <p:cNvPr id="582" name="Shape 582"/>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Shape 58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585" name="Shape 585"/>
          <p:cNvSpPr/>
          <p:nvPr/>
        </p:nvSpPr>
        <p:spPr>
          <a:xfrm>
            <a:off x="639235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PIONEER</a:t>
            </a:r>
          </a:p>
          <a:p>
            <a:pPr>
              <a:defRPr sz="4700" b="1" spc="141">
                <a:latin typeface="Calibri"/>
                <a:ea typeface="Calibri"/>
                <a:cs typeface="Calibri"/>
                <a:sym typeface="Calibri"/>
              </a:defRPr>
            </a:pPr>
            <a:r>
              <a:t>—</a:t>
            </a:r>
          </a:p>
        </p:txBody>
      </p:sp>
      <p:pic>
        <p:nvPicPr>
          <p:cNvPr id="586"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587" name="Shape 587"/>
          <p:cNvSpPr/>
          <p:nvPr/>
        </p:nvSpPr>
        <p:spPr>
          <a:xfrm>
            <a:off x="620548" y="3519508"/>
            <a:ext cx="4069733"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b="1" spc="141">
                <a:latin typeface="Calibri"/>
                <a:ea typeface="Calibri"/>
                <a:cs typeface="Calibri"/>
                <a:sym typeface="Calibri"/>
              </a:defRPr>
            </a:lvl1pPr>
          </a:lstStyle>
          <a:p>
            <a:r>
              <a:t>NURTURER 43%</a:t>
            </a:r>
          </a:p>
        </p:txBody>
      </p:sp>
      <p:sp>
        <p:nvSpPr>
          <p:cNvPr id="588" name="Shape 588"/>
          <p:cNvSpPr/>
          <p:nvPr/>
        </p:nvSpPr>
        <p:spPr>
          <a:xfrm>
            <a:off x="723899" y="469900"/>
            <a:ext cx="498631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FIRST VOICE PERCENTAGES</a:t>
            </a:r>
          </a:p>
        </p:txBody>
      </p:sp>
      <p:sp>
        <p:nvSpPr>
          <p:cNvPr id="589" name="Shape 589"/>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590" name="pasted-image.png"/>
          <p:cNvPicPr>
            <a:picLocks noChangeAspect="1"/>
          </p:cNvPicPr>
          <p:nvPr/>
        </p:nvPicPr>
        <p:blipFill>
          <a:blip r:embed="rId3">
            <a:alphaModFix amt="85328"/>
            <a:extLst/>
          </a:blip>
          <a:stretch>
            <a:fillRect/>
          </a:stretch>
        </p:blipFill>
        <p:spPr>
          <a:xfrm>
            <a:off x="2219014" y="2493019"/>
            <a:ext cx="872800" cy="872800"/>
          </a:xfrm>
          <a:prstGeom prst="rect">
            <a:avLst/>
          </a:prstGeom>
          <a:ln w="12700">
            <a:miter lim="400000"/>
          </a:ln>
        </p:spPr>
      </p:pic>
      <p:pic>
        <p:nvPicPr>
          <p:cNvPr id="591" name="pasted-image.png"/>
          <p:cNvPicPr>
            <a:picLocks noChangeAspect="1"/>
          </p:cNvPicPr>
          <p:nvPr/>
        </p:nvPicPr>
        <p:blipFill>
          <a:blip r:embed="rId4">
            <a:alphaModFix amt="9902"/>
            <a:extLst/>
          </a:blip>
          <a:stretch>
            <a:fillRect/>
          </a:stretch>
        </p:blipFill>
        <p:spPr>
          <a:xfrm>
            <a:off x="6121402" y="2493019"/>
            <a:ext cx="761996" cy="872800"/>
          </a:xfrm>
          <a:prstGeom prst="rect">
            <a:avLst/>
          </a:prstGeom>
          <a:ln w="12700">
            <a:miter lim="400000"/>
          </a:ln>
        </p:spPr>
      </p:pic>
      <p:pic>
        <p:nvPicPr>
          <p:cNvPr id="592" name="pasted-image-filtered.png"/>
          <p:cNvPicPr>
            <a:picLocks noChangeAspect="1"/>
          </p:cNvPicPr>
          <p:nvPr/>
        </p:nvPicPr>
        <p:blipFill>
          <a:blip r:embed="rId5">
            <a:alphaModFix amt="10448"/>
            <a:extLst/>
          </a:blip>
          <a:stretch>
            <a:fillRect/>
          </a:stretch>
        </p:blipFill>
        <p:spPr>
          <a:xfrm>
            <a:off x="7990825" y="5777258"/>
            <a:ext cx="872800" cy="872801"/>
          </a:xfrm>
          <a:prstGeom prst="rect">
            <a:avLst/>
          </a:prstGeom>
          <a:ln w="12700">
            <a:miter lim="400000"/>
          </a:ln>
        </p:spPr>
      </p:pic>
      <p:pic>
        <p:nvPicPr>
          <p:cNvPr id="593" name="pasted-image.png"/>
          <p:cNvPicPr>
            <a:picLocks noChangeAspect="1"/>
          </p:cNvPicPr>
          <p:nvPr/>
        </p:nvPicPr>
        <p:blipFill>
          <a:blip r:embed="rId6">
            <a:alphaModFix amt="9902"/>
            <a:extLst/>
          </a:blip>
          <a:stretch>
            <a:fillRect/>
          </a:stretch>
        </p:blipFill>
        <p:spPr>
          <a:xfrm>
            <a:off x="9912986" y="2493019"/>
            <a:ext cx="872800" cy="872800"/>
          </a:xfrm>
          <a:prstGeom prst="rect">
            <a:avLst/>
          </a:prstGeom>
          <a:ln w="12700">
            <a:miter lim="400000"/>
          </a:ln>
        </p:spPr>
      </p:pic>
      <p:pic>
        <p:nvPicPr>
          <p:cNvPr id="594" name="pasted-image-filtered.png"/>
          <p:cNvPicPr>
            <a:picLocks noChangeAspect="1"/>
          </p:cNvPicPr>
          <p:nvPr/>
        </p:nvPicPr>
        <p:blipFill>
          <a:blip r:embed="rId7">
            <a:alphaModFix amt="9902"/>
            <a:extLst/>
          </a:blip>
          <a:stretch>
            <a:fillRect/>
          </a:stretch>
        </p:blipFill>
        <p:spPr>
          <a:xfrm>
            <a:off x="4141175" y="5777258"/>
            <a:ext cx="872800" cy="872801"/>
          </a:xfrm>
          <a:prstGeom prst="rect">
            <a:avLst/>
          </a:prstGeom>
          <a:ln w="12700">
            <a:miter lim="400000"/>
          </a:ln>
        </p:spPr>
      </p:pic>
      <p:sp>
        <p:nvSpPr>
          <p:cNvPr id="595" name="Shape 595"/>
          <p:cNvSpPr/>
          <p:nvPr/>
        </p:nvSpPr>
        <p:spPr>
          <a:xfrm>
            <a:off x="4470198"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CREATIVE</a:t>
            </a:r>
          </a:p>
          <a:p>
            <a:pPr>
              <a:defRPr sz="4700" b="1" spc="141">
                <a:latin typeface="Calibri"/>
                <a:ea typeface="Calibri"/>
                <a:cs typeface="Calibri"/>
                <a:sym typeface="Calibri"/>
              </a:defRPr>
            </a:pPr>
            <a:r>
              <a:t>—</a:t>
            </a:r>
          </a:p>
        </p:txBody>
      </p:sp>
      <p:sp>
        <p:nvSpPr>
          <p:cNvPr id="596" name="Shape 596"/>
          <p:cNvSpPr/>
          <p:nvPr/>
        </p:nvSpPr>
        <p:spPr>
          <a:xfrm>
            <a:off x="8314520"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GUARDIAN </a:t>
            </a:r>
          </a:p>
          <a:p>
            <a:pPr>
              <a:defRPr sz="4700" b="1" spc="141">
                <a:latin typeface="Calibri"/>
                <a:ea typeface="Calibri"/>
                <a:cs typeface="Calibri"/>
                <a:sym typeface="Calibri"/>
              </a:defRPr>
            </a:pPr>
            <a:r>
              <a:t>—</a:t>
            </a:r>
          </a:p>
        </p:txBody>
      </p:sp>
      <p:sp>
        <p:nvSpPr>
          <p:cNvPr id="597" name="Shape 597"/>
          <p:cNvSpPr/>
          <p:nvPr/>
        </p:nvSpPr>
        <p:spPr>
          <a:xfrm>
            <a:off x="254270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CONNECTOR</a:t>
            </a:r>
          </a:p>
          <a:p>
            <a:pPr>
              <a:defRPr sz="4700" b="1" spc="141">
                <a:latin typeface="Calibri"/>
                <a:ea typeface="Calibri"/>
                <a:cs typeface="Calibri"/>
                <a:sym typeface="Calibri"/>
              </a:defRPr>
            </a:pPr>
            <a:r>
              <a:t>—</a:t>
            </a:r>
          </a:p>
        </p:txBody>
      </p:sp>
      <p:sp>
        <p:nvSpPr>
          <p:cNvPr id="598" name="Shape 59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Shape 600"/>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601"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602" name="Shape 602"/>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03" name="Shape 603"/>
          <p:cNvSpPr/>
          <p:nvPr/>
        </p:nvSpPr>
        <p:spPr>
          <a:xfrm>
            <a:off x="723900" y="469900"/>
            <a:ext cx="1772519"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CREATIVE</a:t>
            </a:r>
          </a:p>
        </p:txBody>
      </p:sp>
      <p:sp>
        <p:nvSpPr>
          <p:cNvPr id="604" name="Shape 604"/>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05" name="Shape 605"/>
          <p:cNvSpPr/>
          <p:nvPr/>
        </p:nvSpPr>
        <p:spPr>
          <a:xfrm>
            <a:off x="723899" y="1346198"/>
            <a:ext cx="11373946" cy="687322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IS A </a:t>
            </a:r>
            <a:r>
              <a:rPr sz="3400" b="1">
                <a:solidFill>
                  <a:schemeClr val="accent5"/>
                </a:solidFill>
                <a:uFill>
                  <a:solidFill>
                    <a:srgbClr val="000000"/>
                  </a:solidFill>
                </a:uFill>
                <a:latin typeface="Calibri"/>
                <a:ea typeface="Calibri"/>
                <a:cs typeface="Calibri"/>
                <a:sym typeface="Calibri"/>
              </a:rPr>
              <a:t>CREATIVE</a:t>
            </a:r>
            <a:r>
              <a:rPr sz="3400" b="1">
                <a:solidFill>
                  <a:srgbClr val="53585F"/>
                </a:solidFill>
                <a:uFill>
                  <a:solidFill>
                    <a:srgbClr val="000000"/>
                  </a:solidFill>
                </a:uFill>
                <a:latin typeface="Calibri"/>
                <a:ea typeface="Calibri"/>
                <a:cs typeface="Calibri"/>
                <a:sym typeface="Calibri"/>
              </a:rPr>
              <a: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Creatives are champions of innovation.</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outside the box thinkers.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an “early warning radar system” that sees the opportunities and dangers of the future before everyone else.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Creatives are never satisfied with the status quo - they always believe it can be better.</a:t>
            </a:r>
            <a:r>
              <a:t>  </a:t>
            </a:r>
            <a:r>
              <a:rPr sz="3000">
                <a:uFill>
                  <a:solidFill>
                    <a:srgbClr val="000000"/>
                  </a:solidFill>
                </a:uFill>
                <a:latin typeface="Calibri"/>
                <a:ea typeface="Calibri"/>
                <a:cs typeface="Calibri"/>
                <a:sym typeface="Calibri"/>
              </a:rPr>
              <a:t>The word “</a:t>
            </a:r>
            <a:r>
              <a:rPr sz="3000" b="1" i="1">
                <a:uFill>
                  <a:solidFill>
                    <a:srgbClr val="000000"/>
                  </a:solidFill>
                </a:uFill>
                <a:latin typeface="Calibri"/>
                <a:ea typeface="Calibri"/>
                <a:cs typeface="Calibri"/>
                <a:sym typeface="Calibri"/>
              </a:rPr>
              <a:t>can’t”</a:t>
            </a:r>
            <a:r>
              <a:rPr sz="3000">
                <a:uFill>
                  <a:solidFill>
                    <a:srgbClr val="000000"/>
                  </a:solidFill>
                </a:uFill>
                <a:latin typeface="Calibri"/>
                <a:ea typeface="Calibri"/>
                <a:cs typeface="Calibri"/>
                <a:sym typeface="Calibri"/>
              </a:rPr>
              <a:t> is not in their vocabulary.</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ask the question: “Why do people never seem to fully understand my ideas?”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Creatives long for an environment where they know their contribution is valued and appreciated.</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defenders of values and integrity.</a:t>
            </a: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 grpId="1"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Shape 607"/>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608"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609" name="Shape 60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10" name="Shape 610"/>
          <p:cNvSpPr/>
          <p:nvPr/>
        </p:nvSpPr>
        <p:spPr>
          <a:xfrm>
            <a:off x="723900" y="469900"/>
            <a:ext cx="1772519"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CREATIVE</a:t>
            </a:r>
          </a:p>
        </p:txBody>
      </p:sp>
      <p:sp>
        <p:nvSpPr>
          <p:cNvPr id="611" name="Shape 611"/>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12" name="Shape 612"/>
          <p:cNvSpPr/>
          <p:nvPr/>
        </p:nvSpPr>
        <p:spPr>
          <a:xfrm>
            <a:off x="723899" y="1333498"/>
            <a:ext cx="11157084" cy="42900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115597" indent="39687" algn="l" defTabSz="1295400">
              <a:spcBef>
                <a:spcPts val="1000"/>
              </a:spcBef>
              <a:defRPr sz="1800"/>
            </a:pPr>
            <a:r>
              <a:rPr sz="3400" b="1">
                <a:solidFill>
                  <a:srgbClr val="53585F"/>
                </a:solidFill>
                <a:uFill>
                  <a:solidFill>
                    <a:srgbClr val="000000"/>
                  </a:solidFill>
                </a:uFill>
                <a:latin typeface="Calibri"/>
                <a:ea typeface="Calibri"/>
                <a:cs typeface="Calibri"/>
                <a:sym typeface="Calibri"/>
              </a:rPr>
              <a:t>WHAT DO THEY </a:t>
            </a:r>
            <a:r>
              <a:rPr sz="3400" b="1">
                <a:solidFill>
                  <a:srgbClr val="C41B00"/>
                </a:solidFill>
                <a:uFill>
                  <a:solidFill>
                    <a:srgbClr val="000000"/>
                  </a:solidFill>
                </a:uFill>
                <a:latin typeface="Calibri"/>
                <a:ea typeface="Calibri"/>
                <a:cs typeface="Calibri"/>
                <a:sym typeface="Calibri"/>
              </a:rPr>
              <a:t>BRING</a:t>
            </a:r>
            <a:r>
              <a:rPr sz="3400" b="1">
                <a:solidFill>
                  <a:srgbClr val="53585F"/>
                </a:solidFill>
                <a:uFill>
                  <a:solidFill>
                    <a:srgbClr val="000000"/>
                  </a:solidFill>
                </a:uFill>
                <a:latin typeface="Calibri"/>
                <a:ea typeface="Calibri"/>
                <a:cs typeface="Calibri"/>
                <a:sym typeface="Calibri"/>
              </a:rPr>
              <a:t> AT THEIR BEST?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Creatives see the future first -  both in terms of long term opportunities and potential dangers.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never satisfied with good enough. </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Conceptual Architects - able to see how all the pieces fit together.</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Capacity to think outside the box</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Strong social conscience and a desire for organizational integrity</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 grpId="1"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Shape 61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615"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616" name="Shape 61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17" name="Shape 617"/>
          <p:cNvSpPr/>
          <p:nvPr/>
        </p:nvSpPr>
        <p:spPr>
          <a:xfrm>
            <a:off x="723900" y="469900"/>
            <a:ext cx="1772519"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CREATIVE</a:t>
            </a:r>
          </a:p>
        </p:txBody>
      </p:sp>
      <p:sp>
        <p:nvSpPr>
          <p:cNvPr id="618" name="Shape 618"/>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19" name="Shape 619"/>
          <p:cNvSpPr/>
          <p:nvPr/>
        </p:nvSpPr>
        <p:spPr>
          <a:xfrm>
            <a:off x="723899" y="1424305"/>
            <a:ext cx="11672521" cy="35299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a:t>
            </a:r>
            <a:r>
              <a:rPr sz="3400" b="1">
                <a:solidFill>
                  <a:srgbClr val="C41B00"/>
                </a:solidFill>
                <a:uFill>
                  <a:solidFill>
                    <a:srgbClr val="000000"/>
                  </a:solidFill>
                </a:uFill>
                <a:latin typeface="Calibri"/>
                <a:ea typeface="Calibri"/>
                <a:cs typeface="Calibri"/>
                <a:sym typeface="Calibri"/>
              </a:rPr>
              <a:t>QUESTIONS</a:t>
            </a:r>
            <a:r>
              <a:rPr sz="3400" b="1">
                <a:solidFill>
                  <a:srgbClr val="53585F"/>
                </a:solidFill>
                <a:uFill>
                  <a:solidFill>
                    <a:srgbClr val="000000"/>
                  </a:solidFill>
                </a:uFill>
                <a:latin typeface="Calibri"/>
                <a:ea typeface="Calibri"/>
                <a:cs typeface="Calibri"/>
                <a:sym typeface="Calibri"/>
              </a:rPr>
              <a:t> ARE THEY REALLY ASKING INSIDE?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So what? Does all this activity really get us nearer to delivering the big picture vision?</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Are we compromising our values in a way that we might regret later? </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Are you ready to listen to what I need to share?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Why are we limiting ourselves? How could we do it better? </a:t>
            </a:r>
          </a:p>
        </p:txBody>
      </p:sp>
      <p:sp>
        <p:nvSpPr>
          <p:cNvPr id="620" name="Shape 620"/>
          <p:cNvSpPr/>
          <p:nvPr/>
        </p:nvSpPr>
        <p:spPr>
          <a:xfrm>
            <a:off x="723899" y="4905690"/>
            <a:ext cx="11245502" cy="35680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115597" indent="39687" algn="l" defTabSz="1295400">
              <a:lnSpc>
                <a:spcPct val="90000"/>
              </a:lnSpc>
              <a:spcBef>
                <a:spcPts val="1000"/>
              </a:spcBef>
              <a:defRPr sz="1800"/>
            </a:pPr>
            <a:r>
              <a:rPr sz="3400" b="1">
                <a:solidFill>
                  <a:srgbClr val="C41B00"/>
                </a:solidFill>
                <a:uFill>
                  <a:solidFill>
                    <a:srgbClr val="000000"/>
                  </a:solidFill>
                </a:uFill>
                <a:latin typeface="Calibri"/>
                <a:ea typeface="Calibri"/>
                <a:cs typeface="Calibri"/>
                <a:sym typeface="Calibri"/>
              </a:rPr>
              <a:t>NEGATIVE</a:t>
            </a:r>
            <a:r>
              <a:rPr sz="3400" b="1">
                <a:solidFill>
                  <a:srgbClr val="53585F"/>
                </a:solidFill>
                <a:uFill>
                  <a:solidFill>
                    <a:srgbClr val="000000"/>
                  </a:solidFill>
                </a:uFill>
                <a:latin typeface="Calibri"/>
                <a:ea typeface="Calibri"/>
                <a:cs typeface="Calibri"/>
                <a:sym typeface="Calibri"/>
              </a:rPr>
              <a:t> IMPACT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can often fail to celebrate the 90% that has been achieved, focusing instead on the 10% that hasn’t! </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Idealism often trumps pragmatism leading to a sense of paralysis until they believe it can be perfect.</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Tendency to ignore financial constraints and other practical hurdles.</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1" animBg="1" advAuto="0"/>
      <p:bldP spid="620" grpId="2"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Shape 62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623" name="Shape 623"/>
          <p:cNvSpPr/>
          <p:nvPr/>
        </p:nvSpPr>
        <p:spPr>
          <a:xfrm>
            <a:off x="1232043" y="4411637"/>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alpha val="60000"/>
            </a:srgbClr>
          </a:solidFill>
          <a:ln w="12700">
            <a:miter lim="400000"/>
          </a:ln>
        </p:spPr>
        <p:txBody>
          <a:bodyPr lIns="50800" tIns="50800" rIns="50800" bIns="50800" anchor="ctr"/>
          <a:lstStyle/>
          <a:p>
            <a:endParaRPr/>
          </a:p>
        </p:txBody>
      </p:sp>
      <p:sp>
        <p:nvSpPr>
          <p:cNvPr id="624" name="Shape 624"/>
          <p:cNvSpPr/>
          <p:nvPr/>
        </p:nvSpPr>
        <p:spPr>
          <a:xfrm>
            <a:off x="1232043" y="2424225"/>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alpha val="60000"/>
            </a:srgbClr>
          </a:solidFill>
          <a:ln w="12700">
            <a:miter lim="400000"/>
          </a:ln>
        </p:spPr>
        <p:txBody>
          <a:bodyPr lIns="50800" tIns="50800" rIns="50800" bIns="50800" anchor="ctr"/>
          <a:lstStyle/>
          <a:p>
            <a:endParaRPr/>
          </a:p>
        </p:txBody>
      </p:sp>
      <p:pic>
        <p:nvPicPr>
          <p:cNvPr id="625"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626" name="Shape 62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27" name="Shape 627"/>
          <p:cNvSpPr/>
          <p:nvPr/>
        </p:nvSpPr>
        <p:spPr>
          <a:xfrm>
            <a:off x="723899" y="469900"/>
            <a:ext cx="5196385"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RATE YOUR CREATIVE VOICE</a:t>
            </a:r>
          </a:p>
        </p:txBody>
      </p:sp>
      <p:sp>
        <p:nvSpPr>
          <p:cNvPr id="628" name="Shape 628"/>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29" name="Shape 629"/>
          <p:cNvSpPr/>
          <p:nvPr/>
        </p:nvSpPr>
        <p:spPr>
          <a:xfrm>
            <a:off x="2831759" y="1974850"/>
            <a:ext cx="8922901" cy="59055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1800"/>
            </a:pPr>
            <a:r>
              <a:rPr sz="4500" b="1">
                <a:solidFill>
                  <a:srgbClr val="0B5D18"/>
                </a:solidFill>
                <a:latin typeface="Calibri"/>
                <a:ea typeface="Calibri"/>
                <a:cs typeface="Calibri"/>
                <a:sym typeface="Calibri"/>
              </a:rPr>
              <a:t>GREEN</a:t>
            </a:r>
          </a:p>
          <a:p>
            <a:pPr marL="1371600" lvl="2" indent="-914400" algn="l">
              <a:buClr>
                <a:srgbClr val="53585F"/>
              </a:buClr>
              <a:buSzPct val="100000"/>
              <a:buFont typeface="Calibri"/>
              <a:buChar char="‣"/>
              <a:defRPr sz="1800"/>
            </a:pPr>
            <a:r>
              <a:rPr sz="3600">
                <a:latin typeface="Calibri"/>
                <a:ea typeface="Calibri"/>
                <a:cs typeface="Calibri"/>
                <a:sym typeface="Calibri"/>
              </a:rPr>
              <a:t>My Foundational Voice, my default pattern of communication &amp; thinking</a:t>
            </a:r>
          </a:p>
          <a:p>
            <a:pPr algn="l">
              <a:defRPr sz="1800"/>
            </a:pPr>
            <a:endParaRPr sz="1500">
              <a:latin typeface="Calibri"/>
              <a:ea typeface="Calibri"/>
              <a:cs typeface="Calibri"/>
              <a:sym typeface="Calibri"/>
            </a:endParaRPr>
          </a:p>
          <a:p>
            <a:pPr algn="l">
              <a:defRPr sz="1800"/>
            </a:pPr>
            <a:r>
              <a:rPr sz="4500" b="1">
                <a:solidFill>
                  <a:srgbClr val="F3A917"/>
                </a:solidFill>
                <a:latin typeface="Calibri"/>
                <a:ea typeface="Calibri"/>
                <a:cs typeface="Calibri"/>
                <a:sym typeface="Calibri"/>
              </a:rPr>
              <a:t>YELLOW</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but I value it and it’s easily accessible</a:t>
            </a:r>
          </a:p>
          <a:p>
            <a:pPr algn="l">
              <a:defRPr sz="1800"/>
            </a:pPr>
            <a:endParaRPr sz="1500">
              <a:latin typeface="Calibri"/>
              <a:ea typeface="Calibri"/>
              <a:cs typeface="Calibri"/>
              <a:sym typeface="Calibri"/>
            </a:endParaRPr>
          </a:p>
          <a:p>
            <a:pPr algn="l">
              <a:defRPr sz="1800"/>
            </a:pPr>
            <a:r>
              <a:rPr sz="4500" b="1">
                <a:solidFill>
                  <a:schemeClr val="accent5"/>
                </a:solidFill>
                <a:latin typeface="Calibri"/>
                <a:ea typeface="Calibri"/>
                <a:cs typeface="Calibri"/>
                <a:sym typeface="Calibri"/>
              </a:rPr>
              <a:t>RED</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I find it hard to value and hard to access</a:t>
            </a:r>
          </a:p>
        </p:txBody>
      </p:sp>
      <p:sp>
        <p:nvSpPr>
          <p:cNvPr id="630" name="Shape 630"/>
          <p:cNvSpPr/>
          <p:nvPr/>
        </p:nvSpPr>
        <p:spPr>
          <a:xfrm>
            <a:off x="1232043" y="1814768"/>
            <a:ext cx="1270001" cy="1270001"/>
          </a:xfrm>
          <a:prstGeom prst="ellipse">
            <a:avLst/>
          </a:prstGeom>
          <a:gradFill>
            <a:gsLst>
              <a:gs pos="0">
                <a:srgbClr val="00F900"/>
              </a:gs>
              <a:gs pos="0">
                <a:srgbClr val="0BF922"/>
              </a:gs>
              <a:gs pos="0">
                <a:srgbClr val="16F944"/>
              </a:gs>
              <a:gs pos="81687">
                <a:srgbClr val="0EAE22"/>
              </a:gs>
              <a:gs pos="100000">
                <a:srgbClr val="066300"/>
              </a:gs>
            </a:gsLst>
            <a:path path="circle">
              <a:fillToRect l="37721" t="-19636" r="62278" b="119636"/>
            </a:path>
          </a:gradFill>
          <a:ln w="12700">
            <a:miter lim="400000"/>
          </a:ln>
        </p:spPr>
        <p:txBody>
          <a:bodyPr lIns="50800" tIns="50800" rIns="50800" bIns="50800" anchor="ctr"/>
          <a:lstStyle/>
          <a:p>
            <a:endParaRPr/>
          </a:p>
        </p:txBody>
      </p:sp>
      <p:sp>
        <p:nvSpPr>
          <p:cNvPr id="631" name="Shape 631"/>
          <p:cNvSpPr/>
          <p:nvPr/>
        </p:nvSpPr>
        <p:spPr>
          <a:xfrm>
            <a:off x="1232043" y="3812722"/>
            <a:ext cx="1270001" cy="1270001"/>
          </a:xfrm>
          <a:prstGeom prst="ellipse">
            <a:avLst/>
          </a:prstGeom>
          <a:gradFill>
            <a:gsLst>
              <a:gs pos="0">
                <a:srgbClr val="F5D500"/>
              </a:gs>
              <a:gs pos="0">
                <a:srgbClr val="F5D500"/>
              </a:gs>
              <a:gs pos="0">
                <a:srgbClr val="F5D500"/>
              </a:gs>
              <a:gs pos="81687">
                <a:srgbClr val="E8B600"/>
              </a:gs>
              <a:gs pos="100000">
                <a:srgbClr val="DA9700"/>
              </a:gs>
            </a:gsLst>
            <a:path path="circle">
              <a:fillToRect l="37721" t="-19636" r="62278" b="119636"/>
            </a:path>
          </a:gradFill>
          <a:ln w="12700">
            <a:miter lim="400000"/>
          </a:ln>
        </p:spPr>
        <p:txBody>
          <a:bodyPr lIns="50800" tIns="50800" rIns="50800" bIns="50800" anchor="ctr"/>
          <a:lstStyle/>
          <a:p>
            <a:endParaRPr/>
          </a:p>
        </p:txBody>
      </p:sp>
      <p:sp>
        <p:nvSpPr>
          <p:cNvPr id="632" name="Shape 632"/>
          <p:cNvSpPr/>
          <p:nvPr/>
        </p:nvSpPr>
        <p:spPr>
          <a:xfrm>
            <a:off x="1232043" y="5810677"/>
            <a:ext cx="1270001" cy="1270001"/>
          </a:xfrm>
          <a:prstGeom prst="ellipse">
            <a:avLst/>
          </a:prstGeom>
          <a:gradFill>
            <a:gsLst>
              <a:gs pos="0">
                <a:srgbClr val="FF3E4B"/>
              </a:gs>
              <a:gs pos="0">
                <a:srgbClr val="FF3E4B"/>
              </a:gs>
              <a:gs pos="0">
                <a:srgbClr val="FF3E4B"/>
              </a:gs>
              <a:gs pos="81687">
                <a:srgbClr val="D82B33"/>
              </a:gs>
              <a:gs pos="100000">
                <a:srgbClr val="B2171C"/>
              </a:gs>
            </a:gsLst>
            <a:path path="circle">
              <a:fillToRect l="37721" t="-19636" r="62278" b="119636"/>
            </a:path>
          </a:gradFill>
          <a:ln w="12700">
            <a:miter lim="400000"/>
          </a:ln>
        </p:spPr>
        <p:txBody>
          <a:bodyPr lIns="50800" tIns="50800" rIns="50800" bIns="50800" anchor="ctr"/>
          <a:lstStyle/>
          <a:p>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636"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637"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638" name="Shape 638"/>
          <p:cNvSpPr/>
          <p:nvPr/>
        </p:nvSpPr>
        <p:spPr>
          <a:xfrm>
            <a:off x="1296640" y="5326808"/>
            <a:ext cx="10411520"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solidFill>
                  <a:srgbClr val="FFFFFF"/>
                </a:solidFill>
                <a:latin typeface="Calibri"/>
                <a:ea typeface="Calibri"/>
                <a:cs typeface="Calibri"/>
                <a:sym typeface="Calibri"/>
              </a:defRPr>
            </a:lvl1pPr>
          </a:lstStyle>
          <a:p>
            <a:r>
              <a:t>Turn to the person next to you - tell them what color you have rated your Creative Voice and why?</a:t>
            </a:r>
          </a:p>
        </p:txBody>
      </p:sp>
      <p:sp>
        <p:nvSpPr>
          <p:cNvPr id="639" name="Shape 639"/>
          <p:cNvSpPr/>
          <p:nvPr/>
        </p:nvSpPr>
        <p:spPr>
          <a:xfrm>
            <a:off x="3725750" y="4876800"/>
            <a:ext cx="5553300"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40" name="Shape 640"/>
          <p:cNvSpPr/>
          <p:nvPr/>
        </p:nvSpPr>
        <p:spPr>
          <a:xfrm>
            <a:off x="4501877" y="5111329"/>
            <a:ext cx="400104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41" name="Shape 641"/>
          <p:cNvSpPr/>
          <p:nvPr/>
        </p:nvSpPr>
        <p:spPr>
          <a:xfrm>
            <a:off x="1561548" y="2889250"/>
            <a:ext cx="9881704" cy="200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1000">
                <a:solidFill>
                  <a:srgbClr val="FFFFFF"/>
                </a:solidFill>
                <a:latin typeface="Open Sans Light"/>
                <a:ea typeface="Open Sans Light"/>
                <a:cs typeface="Open Sans Light"/>
                <a:sym typeface="Open Sans Light"/>
              </a:defRPr>
            </a:lvl1pPr>
          </a:lstStyle>
          <a:p>
            <a:r>
              <a:t>PAIRS EXERCISE</a:t>
            </a:r>
          </a:p>
        </p:txBody>
      </p:sp>
      <p:pic>
        <p:nvPicPr>
          <p:cNvPr id="642" name="1 person.png"/>
          <p:cNvPicPr>
            <a:picLocks noChangeAspect="1"/>
          </p:cNvPicPr>
          <p:nvPr/>
        </p:nvPicPr>
        <p:blipFill>
          <a:blip r:embed="rId4">
            <a:extLst/>
          </a:blip>
          <a:stretch>
            <a:fillRect/>
          </a:stretch>
        </p:blipFill>
        <p:spPr>
          <a:xfrm>
            <a:off x="5002436" y="960527"/>
            <a:ext cx="1905001" cy="1905001"/>
          </a:xfrm>
          <a:prstGeom prst="rect">
            <a:avLst/>
          </a:prstGeom>
          <a:ln w="12700">
            <a:miter lim="400000"/>
          </a:ln>
        </p:spPr>
      </p:pic>
      <p:pic>
        <p:nvPicPr>
          <p:cNvPr id="643" name="Woman Icon.png"/>
          <p:cNvPicPr>
            <a:picLocks noChangeAspect="1"/>
          </p:cNvPicPr>
          <p:nvPr/>
        </p:nvPicPr>
        <p:blipFill>
          <a:blip r:embed="rId5">
            <a:extLst/>
          </a:blip>
          <a:stretch>
            <a:fillRect/>
          </a:stretch>
        </p:blipFill>
        <p:spPr>
          <a:xfrm>
            <a:off x="6097363" y="960527"/>
            <a:ext cx="1905001" cy="1905001"/>
          </a:xfrm>
          <a:prstGeom prst="rect">
            <a:avLst/>
          </a:prstGeom>
          <a:ln w="12700">
            <a:miter lim="400000"/>
          </a:ln>
        </p:spPr>
      </p:pic>
      <p:sp>
        <p:nvSpPr>
          <p:cNvPr id="644" name="Shape 64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Shape 64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647" name="Shape 647"/>
          <p:cNvSpPr/>
          <p:nvPr/>
        </p:nvSpPr>
        <p:spPr>
          <a:xfrm>
            <a:off x="639235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PIONEER</a:t>
            </a:r>
          </a:p>
          <a:p>
            <a:pPr>
              <a:defRPr sz="4700" b="1" spc="141">
                <a:latin typeface="Calibri"/>
                <a:ea typeface="Calibri"/>
                <a:cs typeface="Calibri"/>
                <a:sym typeface="Calibri"/>
              </a:defRPr>
            </a:pPr>
            <a:r>
              <a:t>—</a:t>
            </a:r>
          </a:p>
        </p:txBody>
      </p:sp>
      <p:pic>
        <p:nvPicPr>
          <p:cNvPr id="648"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649" name="Shape 649"/>
          <p:cNvSpPr/>
          <p:nvPr/>
        </p:nvSpPr>
        <p:spPr>
          <a:xfrm>
            <a:off x="620548" y="3519508"/>
            <a:ext cx="4069733"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b="1" spc="141">
                <a:latin typeface="Calibri"/>
                <a:ea typeface="Calibri"/>
                <a:cs typeface="Calibri"/>
                <a:sym typeface="Calibri"/>
              </a:defRPr>
            </a:lvl1pPr>
          </a:lstStyle>
          <a:p>
            <a:r>
              <a:t>NURTURER 43%</a:t>
            </a:r>
          </a:p>
        </p:txBody>
      </p:sp>
      <p:sp>
        <p:nvSpPr>
          <p:cNvPr id="650" name="Shape 650"/>
          <p:cNvSpPr/>
          <p:nvPr/>
        </p:nvSpPr>
        <p:spPr>
          <a:xfrm>
            <a:off x="723899" y="469900"/>
            <a:ext cx="498631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FIRST VOICE PERCENTAGES</a:t>
            </a:r>
          </a:p>
        </p:txBody>
      </p:sp>
      <p:sp>
        <p:nvSpPr>
          <p:cNvPr id="651" name="Shape 651"/>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652" name="pasted-image.png"/>
          <p:cNvPicPr>
            <a:picLocks noChangeAspect="1"/>
          </p:cNvPicPr>
          <p:nvPr/>
        </p:nvPicPr>
        <p:blipFill>
          <a:blip r:embed="rId3">
            <a:alphaModFix amt="50305"/>
            <a:extLst/>
          </a:blip>
          <a:stretch>
            <a:fillRect/>
          </a:stretch>
        </p:blipFill>
        <p:spPr>
          <a:xfrm>
            <a:off x="2219014" y="2493019"/>
            <a:ext cx="872800" cy="872800"/>
          </a:xfrm>
          <a:prstGeom prst="rect">
            <a:avLst/>
          </a:prstGeom>
          <a:ln w="12700">
            <a:miter lim="400000"/>
          </a:ln>
        </p:spPr>
      </p:pic>
      <p:pic>
        <p:nvPicPr>
          <p:cNvPr id="653" name="pasted-image.png"/>
          <p:cNvPicPr>
            <a:picLocks noChangeAspect="1"/>
          </p:cNvPicPr>
          <p:nvPr/>
        </p:nvPicPr>
        <p:blipFill>
          <a:blip r:embed="rId4">
            <a:extLst/>
          </a:blip>
          <a:stretch>
            <a:fillRect/>
          </a:stretch>
        </p:blipFill>
        <p:spPr>
          <a:xfrm>
            <a:off x="6121402" y="2493019"/>
            <a:ext cx="761996" cy="872800"/>
          </a:xfrm>
          <a:prstGeom prst="rect">
            <a:avLst/>
          </a:prstGeom>
          <a:ln w="12700">
            <a:miter lim="400000"/>
          </a:ln>
        </p:spPr>
      </p:pic>
      <p:pic>
        <p:nvPicPr>
          <p:cNvPr id="654" name="pasted-image-filtered.png"/>
          <p:cNvPicPr>
            <a:picLocks noChangeAspect="1"/>
          </p:cNvPicPr>
          <p:nvPr/>
        </p:nvPicPr>
        <p:blipFill>
          <a:blip r:embed="rId5">
            <a:alphaModFix amt="10448"/>
            <a:extLst/>
          </a:blip>
          <a:stretch>
            <a:fillRect/>
          </a:stretch>
        </p:blipFill>
        <p:spPr>
          <a:xfrm>
            <a:off x="7990825" y="5777258"/>
            <a:ext cx="872800" cy="872801"/>
          </a:xfrm>
          <a:prstGeom prst="rect">
            <a:avLst/>
          </a:prstGeom>
          <a:ln w="12700">
            <a:miter lim="400000"/>
          </a:ln>
        </p:spPr>
      </p:pic>
      <p:pic>
        <p:nvPicPr>
          <p:cNvPr id="655" name="pasted-image.png"/>
          <p:cNvPicPr>
            <a:picLocks noChangeAspect="1"/>
          </p:cNvPicPr>
          <p:nvPr/>
        </p:nvPicPr>
        <p:blipFill>
          <a:blip r:embed="rId6">
            <a:alphaModFix amt="9902"/>
            <a:extLst/>
          </a:blip>
          <a:stretch>
            <a:fillRect/>
          </a:stretch>
        </p:blipFill>
        <p:spPr>
          <a:xfrm>
            <a:off x="9912986" y="2493019"/>
            <a:ext cx="872800" cy="872800"/>
          </a:xfrm>
          <a:prstGeom prst="rect">
            <a:avLst/>
          </a:prstGeom>
          <a:ln w="12700">
            <a:miter lim="400000"/>
          </a:ln>
        </p:spPr>
      </p:pic>
      <p:pic>
        <p:nvPicPr>
          <p:cNvPr id="656" name="pasted-image-filtered.png"/>
          <p:cNvPicPr>
            <a:picLocks noChangeAspect="1"/>
          </p:cNvPicPr>
          <p:nvPr/>
        </p:nvPicPr>
        <p:blipFill>
          <a:blip r:embed="rId7">
            <a:alphaModFix amt="9902"/>
            <a:extLst/>
          </a:blip>
          <a:stretch>
            <a:fillRect/>
          </a:stretch>
        </p:blipFill>
        <p:spPr>
          <a:xfrm>
            <a:off x="4141175" y="5777258"/>
            <a:ext cx="872800" cy="872801"/>
          </a:xfrm>
          <a:prstGeom prst="rect">
            <a:avLst/>
          </a:prstGeom>
          <a:ln w="12700">
            <a:miter lim="400000"/>
          </a:ln>
        </p:spPr>
      </p:pic>
      <p:sp>
        <p:nvSpPr>
          <p:cNvPr id="657" name="Shape 657"/>
          <p:cNvSpPr/>
          <p:nvPr/>
        </p:nvSpPr>
        <p:spPr>
          <a:xfrm>
            <a:off x="4470198"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CREATIVE</a:t>
            </a:r>
          </a:p>
          <a:p>
            <a:pPr>
              <a:defRPr sz="4700" b="1" spc="141">
                <a:latin typeface="Calibri"/>
                <a:ea typeface="Calibri"/>
                <a:cs typeface="Calibri"/>
                <a:sym typeface="Calibri"/>
              </a:defRPr>
            </a:pPr>
            <a:r>
              <a:t>9%</a:t>
            </a:r>
          </a:p>
        </p:txBody>
      </p:sp>
      <p:sp>
        <p:nvSpPr>
          <p:cNvPr id="658" name="Shape 658"/>
          <p:cNvSpPr/>
          <p:nvPr/>
        </p:nvSpPr>
        <p:spPr>
          <a:xfrm>
            <a:off x="8314520"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GUARDIAN </a:t>
            </a:r>
          </a:p>
          <a:p>
            <a:pPr>
              <a:defRPr sz="4700" b="1" spc="141">
                <a:latin typeface="Calibri"/>
                <a:ea typeface="Calibri"/>
                <a:cs typeface="Calibri"/>
                <a:sym typeface="Calibri"/>
              </a:defRPr>
            </a:pPr>
            <a:r>
              <a:t>—</a:t>
            </a:r>
          </a:p>
        </p:txBody>
      </p:sp>
      <p:sp>
        <p:nvSpPr>
          <p:cNvPr id="659" name="Shape 659"/>
          <p:cNvSpPr/>
          <p:nvPr/>
        </p:nvSpPr>
        <p:spPr>
          <a:xfrm>
            <a:off x="254270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CONNECTOR</a:t>
            </a:r>
          </a:p>
          <a:p>
            <a:pPr>
              <a:defRPr sz="4700" b="1" spc="141">
                <a:latin typeface="Calibri"/>
                <a:ea typeface="Calibri"/>
                <a:cs typeface="Calibri"/>
                <a:sym typeface="Calibri"/>
              </a:defRPr>
            </a:pPr>
            <a:r>
              <a:t>—</a:t>
            </a:r>
          </a:p>
        </p:txBody>
      </p:sp>
      <p:sp>
        <p:nvSpPr>
          <p:cNvPr id="660" name="Shape 660"/>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Shape 66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663"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664" name="Shape 66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65" name="Shape 665"/>
          <p:cNvSpPr/>
          <p:nvPr/>
        </p:nvSpPr>
        <p:spPr>
          <a:xfrm>
            <a:off x="723900" y="469900"/>
            <a:ext cx="205335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GUARDIAN</a:t>
            </a:r>
          </a:p>
        </p:txBody>
      </p:sp>
      <p:sp>
        <p:nvSpPr>
          <p:cNvPr id="666" name="Shape 666"/>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67" name="Shape 667"/>
          <p:cNvSpPr/>
          <p:nvPr/>
        </p:nvSpPr>
        <p:spPr>
          <a:xfrm>
            <a:off x="723899" y="1346198"/>
            <a:ext cx="11373946" cy="661768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IS A </a:t>
            </a:r>
            <a:r>
              <a:rPr sz="3400" b="1">
                <a:solidFill>
                  <a:schemeClr val="accent5"/>
                </a:solidFill>
                <a:uFill>
                  <a:solidFill>
                    <a:srgbClr val="000000"/>
                  </a:solidFill>
                </a:uFill>
                <a:latin typeface="Calibri"/>
                <a:ea typeface="Calibri"/>
                <a:cs typeface="Calibri"/>
                <a:sym typeface="Calibri"/>
              </a:rPr>
              <a:t>GUARDIAN</a:t>
            </a:r>
            <a:r>
              <a:rPr sz="3400" b="1">
                <a:solidFill>
                  <a:srgbClr val="53585F"/>
                </a:solidFill>
                <a:uFill>
                  <a:solidFill>
                    <a:srgbClr val="000000"/>
                  </a:solidFill>
                </a:uFill>
                <a:latin typeface="Calibri"/>
                <a:ea typeface="Calibri"/>
                <a:cs typeface="Calibri"/>
                <a:sym typeface="Calibri"/>
              </a:rPr>
              <a: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Guardians are champions of responsibility and stewardship.</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respect and value logic, order, procedure, and process.</a:t>
            </a:r>
            <a:endParaRPr sz="3400" b="1">
              <a:solidFill>
                <a:srgbClr val="53585F"/>
              </a:solidFill>
              <a:uFill>
                <a:solidFill>
                  <a:srgbClr val="000000"/>
                </a:solidFill>
              </a:uFill>
              <a:latin typeface="Calibri"/>
              <a:ea typeface="Calibri"/>
              <a:cs typeface="Calibri"/>
              <a:sym typeface="Calibri"/>
            </a:endParaRP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seek clarity as well as logical and proven decision-making criteria even if they have to ask the tough questions to get there!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Guardians like to see established track records of success to justify trying something different.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can feel frustrated that they are sometimes seen as “raining on the parade” just because they are trying to make sure the team makes the best decision possible.</a:t>
            </a: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 grpId="1"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Shape 66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670"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671" name="Shape 67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72" name="Shape 672"/>
          <p:cNvSpPr/>
          <p:nvPr/>
        </p:nvSpPr>
        <p:spPr>
          <a:xfrm>
            <a:off x="723900" y="469900"/>
            <a:ext cx="205335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GUARDIAN</a:t>
            </a:r>
          </a:p>
        </p:txBody>
      </p:sp>
      <p:sp>
        <p:nvSpPr>
          <p:cNvPr id="673" name="Shape 673"/>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74" name="Shape 674"/>
          <p:cNvSpPr/>
          <p:nvPr/>
        </p:nvSpPr>
        <p:spPr>
          <a:xfrm>
            <a:off x="723899" y="1333498"/>
            <a:ext cx="10369923" cy="399415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115597" indent="39687" algn="l" defTabSz="1295400">
              <a:spcBef>
                <a:spcPts val="1000"/>
              </a:spcBef>
              <a:defRPr sz="1800"/>
            </a:pPr>
            <a:r>
              <a:rPr sz="3400" b="1">
                <a:solidFill>
                  <a:srgbClr val="53585F"/>
                </a:solidFill>
                <a:uFill>
                  <a:solidFill>
                    <a:srgbClr val="000000"/>
                  </a:solidFill>
                </a:uFill>
                <a:latin typeface="Calibri"/>
                <a:ea typeface="Calibri"/>
                <a:cs typeface="Calibri"/>
                <a:sym typeface="Calibri"/>
              </a:rPr>
              <a:t>WHAT DO THEY </a:t>
            </a:r>
            <a:r>
              <a:rPr sz="3400" b="1">
                <a:solidFill>
                  <a:srgbClr val="C41B00"/>
                </a:solidFill>
                <a:uFill>
                  <a:solidFill>
                    <a:srgbClr val="000000"/>
                  </a:solidFill>
                </a:uFill>
                <a:latin typeface="Calibri"/>
                <a:ea typeface="Calibri"/>
                <a:cs typeface="Calibri"/>
                <a:sym typeface="Calibri"/>
              </a:rPr>
              <a:t>BRING</a:t>
            </a:r>
            <a:r>
              <a:rPr sz="3400" b="1">
                <a:solidFill>
                  <a:srgbClr val="53585F"/>
                </a:solidFill>
                <a:uFill>
                  <a:solidFill>
                    <a:srgbClr val="000000"/>
                  </a:solidFill>
                </a:uFill>
                <a:latin typeface="Calibri"/>
                <a:ea typeface="Calibri"/>
                <a:cs typeface="Calibri"/>
                <a:sym typeface="Calibri"/>
              </a:rPr>
              <a:t> AT THEIR BEST?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Relentless commitment to ask the difficult questions.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Selfless capacity to deliver the vision once it has been agreed.</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Long-term commitment to deliver on time and on budget.</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Custodian of resources and how money is invested / spent.</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Ability to detach decision-making from personal sentiments.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Guard what we already have that is working.</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 grpId="1"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 name="Shape 67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677"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678" name="Shape 67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79" name="Shape 679"/>
          <p:cNvSpPr/>
          <p:nvPr/>
        </p:nvSpPr>
        <p:spPr>
          <a:xfrm>
            <a:off x="723900" y="469900"/>
            <a:ext cx="205335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GUARDIAN</a:t>
            </a:r>
          </a:p>
        </p:txBody>
      </p:sp>
      <p:sp>
        <p:nvSpPr>
          <p:cNvPr id="680" name="Shape 680"/>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81" name="Shape 681"/>
          <p:cNvSpPr/>
          <p:nvPr/>
        </p:nvSpPr>
        <p:spPr>
          <a:xfrm>
            <a:off x="723899" y="1408808"/>
            <a:ext cx="12150265" cy="329756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a:t>
            </a:r>
            <a:r>
              <a:rPr sz="3400" b="1">
                <a:solidFill>
                  <a:srgbClr val="C41B00"/>
                </a:solidFill>
                <a:uFill>
                  <a:solidFill>
                    <a:srgbClr val="000000"/>
                  </a:solidFill>
                </a:uFill>
                <a:latin typeface="Calibri"/>
                <a:ea typeface="Calibri"/>
                <a:cs typeface="Calibri"/>
                <a:sym typeface="Calibri"/>
              </a:rPr>
              <a:t>QUESTIONS</a:t>
            </a:r>
            <a:r>
              <a:rPr sz="3400" b="1">
                <a:solidFill>
                  <a:srgbClr val="53585F"/>
                </a:solidFill>
                <a:uFill>
                  <a:solidFill>
                    <a:srgbClr val="000000"/>
                  </a:solidFill>
                </a:uFill>
                <a:latin typeface="Calibri"/>
                <a:ea typeface="Calibri"/>
                <a:cs typeface="Calibri"/>
                <a:sym typeface="Calibri"/>
              </a:rPr>
              <a:t> ARE THEY REALLY ASKING INSIDE?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Is it worth the risk and investment?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Convince me that change is really necessary.</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Can we test the hypothesis before we go all in?</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Am I at risk of being taken advantage of?</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Are we honoring the past as we look towards the future?</a:t>
            </a:r>
          </a:p>
        </p:txBody>
      </p:sp>
      <p:sp>
        <p:nvSpPr>
          <p:cNvPr id="682" name="Shape 682"/>
          <p:cNvSpPr/>
          <p:nvPr/>
        </p:nvSpPr>
        <p:spPr>
          <a:xfrm>
            <a:off x="723899" y="4860605"/>
            <a:ext cx="10774922" cy="28492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115597" indent="39687" algn="l" defTabSz="1295400">
              <a:lnSpc>
                <a:spcPct val="90000"/>
              </a:lnSpc>
              <a:spcBef>
                <a:spcPts val="1000"/>
              </a:spcBef>
              <a:defRPr sz="1800"/>
            </a:pPr>
            <a:r>
              <a:rPr sz="3400" b="1">
                <a:solidFill>
                  <a:srgbClr val="C41B00"/>
                </a:solidFill>
                <a:uFill>
                  <a:solidFill>
                    <a:srgbClr val="000000"/>
                  </a:solidFill>
                </a:uFill>
                <a:latin typeface="Calibri"/>
                <a:ea typeface="Calibri"/>
                <a:cs typeface="Calibri"/>
                <a:sym typeface="Calibri"/>
              </a:rPr>
              <a:t>NEGATIVE</a:t>
            </a:r>
            <a:r>
              <a:rPr sz="3400" b="1">
                <a:solidFill>
                  <a:srgbClr val="53585F"/>
                </a:solidFill>
                <a:uFill>
                  <a:solidFill>
                    <a:srgbClr val="000000"/>
                  </a:solidFill>
                </a:uFill>
                <a:latin typeface="Calibri"/>
                <a:ea typeface="Calibri"/>
                <a:cs typeface="Calibri"/>
                <a:sym typeface="Calibri"/>
              </a:rPr>
              <a:t> IMPACT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Inability to compromise when they have a strongly held opinion.</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Desire for truth &amp; right decisions override feelings of others.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Can appear overly critical of people and ideas.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Tone and Tact .</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 grpId="1" animBg="1" advAuto="0"/>
      <p:bldP spid="682" grpId="2"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 name="Shape 68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685" name="Shape 685"/>
          <p:cNvSpPr/>
          <p:nvPr/>
        </p:nvSpPr>
        <p:spPr>
          <a:xfrm>
            <a:off x="1232043" y="4411637"/>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alpha val="60000"/>
            </a:srgbClr>
          </a:solidFill>
          <a:ln w="12700">
            <a:miter lim="400000"/>
          </a:ln>
        </p:spPr>
        <p:txBody>
          <a:bodyPr lIns="50800" tIns="50800" rIns="50800" bIns="50800" anchor="ctr"/>
          <a:lstStyle/>
          <a:p>
            <a:endParaRPr/>
          </a:p>
        </p:txBody>
      </p:sp>
      <p:sp>
        <p:nvSpPr>
          <p:cNvPr id="686" name="Shape 686"/>
          <p:cNvSpPr/>
          <p:nvPr/>
        </p:nvSpPr>
        <p:spPr>
          <a:xfrm>
            <a:off x="1232043" y="2424225"/>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alpha val="60000"/>
            </a:srgbClr>
          </a:solidFill>
          <a:ln w="12700">
            <a:miter lim="400000"/>
          </a:ln>
        </p:spPr>
        <p:txBody>
          <a:bodyPr lIns="50800" tIns="50800" rIns="50800" bIns="50800" anchor="ctr"/>
          <a:lstStyle/>
          <a:p>
            <a:endParaRPr/>
          </a:p>
        </p:txBody>
      </p:sp>
      <p:pic>
        <p:nvPicPr>
          <p:cNvPr id="687"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688" name="Shape 68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689" name="Shape 689"/>
          <p:cNvSpPr/>
          <p:nvPr/>
        </p:nvSpPr>
        <p:spPr>
          <a:xfrm>
            <a:off x="723899" y="469900"/>
            <a:ext cx="547722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RATE YOUR GUARDIAN VOICE</a:t>
            </a:r>
          </a:p>
        </p:txBody>
      </p:sp>
      <p:sp>
        <p:nvSpPr>
          <p:cNvPr id="690" name="Shape 690"/>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691" name="Shape 691"/>
          <p:cNvSpPr/>
          <p:nvPr/>
        </p:nvSpPr>
        <p:spPr>
          <a:xfrm>
            <a:off x="2831759" y="1974850"/>
            <a:ext cx="8922901" cy="59055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1800"/>
            </a:pPr>
            <a:r>
              <a:rPr sz="4500" b="1">
                <a:solidFill>
                  <a:srgbClr val="0B5D18"/>
                </a:solidFill>
                <a:latin typeface="Calibri"/>
                <a:ea typeface="Calibri"/>
                <a:cs typeface="Calibri"/>
                <a:sym typeface="Calibri"/>
              </a:rPr>
              <a:t>GREEN</a:t>
            </a:r>
          </a:p>
          <a:p>
            <a:pPr marL="1371600" lvl="2" indent="-914400" algn="l">
              <a:buClr>
                <a:srgbClr val="53585F"/>
              </a:buClr>
              <a:buSzPct val="100000"/>
              <a:buFont typeface="Calibri"/>
              <a:buChar char="‣"/>
              <a:defRPr sz="1800"/>
            </a:pPr>
            <a:r>
              <a:rPr sz="3600">
                <a:latin typeface="Calibri"/>
                <a:ea typeface="Calibri"/>
                <a:cs typeface="Calibri"/>
                <a:sym typeface="Calibri"/>
              </a:rPr>
              <a:t>My Foundational Voice, my default pattern of communication &amp; thinking</a:t>
            </a:r>
          </a:p>
          <a:p>
            <a:pPr algn="l">
              <a:defRPr sz="1800"/>
            </a:pPr>
            <a:endParaRPr sz="1500">
              <a:latin typeface="Calibri"/>
              <a:ea typeface="Calibri"/>
              <a:cs typeface="Calibri"/>
              <a:sym typeface="Calibri"/>
            </a:endParaRPr>
          </a:p>
          <a:p>
            <a:pPr algn="l">
              <a:defRPr sz="1800"/>
            </a:pPr>
            <a:r>
              <a:rPr sz="4500" b="1">
                <a:solidFill>
                  <a:srgbClr val="F3A917"/>
                </a:solidFill>
                <a:latin typeface="Calibri"/>
                <a:ea typeface="Calibri"/>
                <a:cs typeface="Calibri"/>
                <a:sym typeface="Calibri"/>
              </a:rPr>
              <a:t>YELLOW</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but I value it and it’s easily accessible</a:t>
            </a:r>
          </a:p>
          <a:p>
            <a:pPr algn="l">
              <a:defRPr sz="1800"/>
            </a:pPr>
            <a:endParaRPr sz="1500">
              <a:latin typeface="Calibri"/>
              <a:ea typeface="Calibri"/>
              <a:cs typeface="Calibri"/>
              <a:sym typeface="Calibri"/>
            </a:endParaRPr>
          </a:p>
          <a:p>
            <a:pPr algn="l">
              <a:defRPr sz="1800"/>
            </a:pPr>
            <a:r>
              <a:rPr sz="4500" b="1">
                <a:solidFill>
                  <a:schemeClr val="accent5"/>
                </a:solidFill>
                <a:latin typeface="Calibri"/>
                <a:ea typeface="Calibri"/>
                <a:cs typeface="Calibri"/>
                <a:sym typeface="Calibri"/>
              </a:rPr>
              <a:t>RED</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I find it hard to value and hard to access</a:t>
            </a:r>
          </a:p>
        </p:txBody>
      </p:sp>
      <p:sp>
        <p:nvSpPr>
          <p:cNvPr id="692" name="Shape 692"/>
          <p:cNvSpPr/>
          <p:nvPr/>
        </p:nvSpPr>
        <p:spPr>
          <a:xfrm>
            <a:off x="1232043" y="1814768"/>
            <a:ext cx="1270001" cy="1270001"/>
          </a:xfrm>
          <a:prstGeom prst="ellipse">
            <a:avLst/>
          </a:prstGeom>
          <a:gradFill>
            <a:gsLst>
              <a:gs pos="0">
                <a:srgbClr val="00F900"/>
              </a:gs>
              <a:gs pos="0">
                <a:srgbClr val="0BF922"/>
              </a:gs>
              <a:gs pos="0">
                <a:srgbClr val="16F944"/>
              </a:gs>
              <a:gs pos="81687">
                <a:srgbClr val="0EAE22"/>
              </a:gs>
              <a:gs pos="100000">
                <a:srgbClr val="066300"/>
              </a:gs>
            </a:gsLst>
            <a:path path="circle">
              <a:fillToRect l="37721" t="-19636" r="62278" b="119636"/>
            </a:path>
          </a:gradFill>
          <a:ln w="12700">
            <a:miter lim="400000"/>
          </a:ln>
        </p:spPr>
        <p:txBody>
          <a:bodyPr lIns="50800" tIns="50800" rIns="50800" bIns="50800" anchor="ctr"/>
          <a:lstStyle/>
          <a:p>
            <a:endParaRPr/>
          </a:p>
        </p:txBody>
      </p:sp>
      <p:sp>
        <p:nvSpPr>
          <p:cNvPr id="693" name="Shape 693"/>
          <p:cNvSpPr/>
          <p:nvPr/>
        </p:nvSpPr>
        <p:spPr>
          <a:xfrm>
            <a:off x="1232043" y="3812722"/>
            <a:ext cx="1270001" cy="1270001"/>
          </a:xfrm>
          <a:prstGeom prst="ellipse">
            <a:avLst/>
          </a:prstGeom>
          <a:gradFill>
            <a:gsLst>
              <a:gs pos="0">
                <a:srgbClr val="F5D500"/>
              </a:gs>
              <a:gs pos="0">
                <a:srgbClr val="F5D500"/>
              </a:gs>
              <a:gs pos="0">
                <a:srgbClr val="F5D500"/>
              </a:gs>
              <a:gs pos="81687">
                <a:srgbClr val="E8B600"/>
              </a:gs>
              <a:gs pos="100000">
                <a:srgbClr val="DA9700"/>
              </a:gs>
            </a:gsLst>
            <a:path path="circle">
              <a:fillToRect l="37721" t="-19636" r="62278" b="119636"/>
            </a:path>
          </a:gradFill>
          <a:ln w="12700">
            <a:miter lim="400000"/>
          </a:ln>
        </p:spPr>
        <p:txBody>
          <a:bodyPr lIns="50800" tIns="50800" rIns="50800" bIns="50800" anchor="ctr"/>
          <a:lstStyle/>
          <a:p>
            <a:endParaRPr/>
          </a:p>
        </p:txBody>
      </p:sp>
      <p:sp>
        <p:nvSpPr>
          <p:cNvPr id="694" name="Shape 694"/>
          <p:cNvSpPr/>
          <p:nvPr/>
        </p:nvSpPr>
        <p:spPr>
          <a:xfrm>
            <a:off x="1232043" y="5810677"/>
            <a:ext cx="1270001" cy="1270001"/>
          </a:xfrm>
          <a:prstGeom prst="ellipse">
            <a:avLst/>
          </a:prstGeom>
          <a:gradFill>
            <a:gsLst>
              <a:gs pos="0">
                <a:srgbClr val="FF3E4B"/>
              </a:gs>
              <a:gs pos="0">
                <a:srgbClr val="FF3E4B"/>
              </a:gs>
              <a:gs pos="0">
                <a:srgbClr val="FF3E4B"/>
              </a:gs>
              <a:gs pos="81687">
                <a:srgbClr val="D82B33"/>
              </a:gs>
              <a:gs pos="100000">
                <a:srgbClr val="B2171C"/>
              </a:gs>
            </a:gsLst>
            <a:path path="circle">
              <a:fillToRect l="37721" t="-19636" r="62278" b="119636"/>
            </a:path>
          </a:gradFill>
          <a:ln w="12700">
            <a:miter lim="400000"/>
          </a:ln>
        </p:spPr>
        <p:txBody>
          <a:bodyPr lIns="50800" tIns="50800" rIns="50800" bIns="50800" anchor="ctr"/>
          <a:lstStyle/>
          <a:p>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698"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699"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700" name="Shape 700"/>
          <p:cNvSpPr/>
          <p:nvPr/>
        </p:nvSpPr>
        <p:spPr>
          <a:xfrm>
            <a:off x="1296640" y="5326808"/>
            <a:ext cx="10411520"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solidFill>
                  <a:srgbClr val="FFFFFF"/>
                </a:solidFill>
                <a:latin typeface="Calibri"/>
                <a:ea typeface="Calibri"/>
                <a:cs typeface="Calibri"/>
                <a:sym typeface="Calibri"/>
              </a:defRPr>
            </a:lvl1pPr>
          </a:lstStyle>
          <a:p>
            <a:r>
              <a:t>Turn to the person next to you - tell them what color you have rated your Guardian Voice and why?</a:t>
            </a:r>
          </a:p>
        </p:txBody>
      </p:sp>
      <p:sp>
        <p:nvSpPr>
          <p:cNvPr id="701" name="Shape 701"/>
          <p:cNvSpPr/>
          <p:nvPr/>
        </p:nvSpPr>
        <p:spPr>
          <a:xfrm>
            <a:off x="3725750" y="4876800"/>
            <a:ext cx="5553300"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02" name="Shape 702"/>
          <p:cNvSpPr/>
          <p:nvPr/>
        </p:nvSpPr>
        <p:spPr>
          <a:xfrm>
            <a:off x="4501877" y="5111329"/>
            <a:ext cx="400104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03" name="Shape 703"/>
          <p:cNvSpPr/>
          <p:nvPr/>
        </p:nvSpPr>
        <p:spPr>
          <a:xfrm>
            <a:off x="1561548" y="2889250"/>
            <a:ext cx="9881704" cy="200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1000">
                <a:solidFill>
                  <a:srgbClr val="FFFFFF"/>
                </a:solidFill>
                <a:latin typeface="Open Sans Light"/>
                <a:ea typeface="Open Sans Light"/>
                <a:cs typeface="Open Sans Light"/>
                <a:sym typeface="Open Sans Light"/>
              </a:defRPr>
            </a:lvl1pPr>
          </a:lstStyle>
          <a:p>
            <a:r>
              <a:t>PAIRS EXERCISE</a:t>
            </a:r>
          </a:p>
        </p:txBody>
      </p:sp>
      <p:pic>
        <p:nvPicPr>
          <p:cNvPr id="704" name="1 person.png"/>
          <p:cNvPicPr>
            <a:picLocks noChangeAspect="1"/>
          </p:cNvPicPr>
          <p:nvPr/>
        </p:nvPicPr>
        <p:blipFill>
          <a:blip r:embed="rId4">
            <a:extLst/>
          </a:blip>
          <a:stretch>
            <a:fillRect/>
          </a:stretch>
        </p:blipFill>
        <p:spPr>
          <a:xfrm>
            <a:off x="5002436" y="960527"/>
            <a:ext cx="1905001" cy="1905001"/>
          </a:xfrm>
          <a:prstGeom prst="rect">
            <a:avLst/>
          </a:prstGeom>
          <a:ln w="12700">
            <a:miter lim="400000"/>
          </a:ln>
        </p:spPr>
      </p:pic>
      <p:pic>
        <p:nvPicPr>
          <p:cNvPr id="705" name="Woman Icon.png"/>
          <p:cNvPicPr>
            <a:picLocks noChangeAspect="1"/>
          </p:cNvPicPr>
          <p:nvPr/>
        </p:nvPicPr>
        <p:blipFill>
          <a:blip r:embed="rId5">
            <a:extLst/>
          </a:blip>
          <a:stretch>
            <a:fillRect/>
          </a:stretch>
        </p:blipFill>
        <p:spPr>
          <a:xfrm>
            <a:off x="6097363" y="960527"/>
            <a:ext cx="1905001" cy="1905001"/>
          </a:xfrm>
          <a:prstGeom prst="rect">
            <a:avLst/>
          </a:prstGeom>
          <a:ln w="12700">
            <a:miter lim="400000"/>
          </a:ln>
        </p:spPr>
      </p:pic>
      <p:sp>
        <p:nvSpPr>
          <p:cNvPr id="706" name="Shape 70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Shape 70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709" name="Shape 709"/>
          <p:cNvSpPr/>
          <p:nvPr/>
        </p:nvSpPr>
        <p:spPr>
          <a:xfrm>
            <a:off x="639235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PIONEER</a:t>
            </a:r>
          </a:p>
          <a:p>
            <a:pPr>
              <a:defRPr sz="4700" b="1" spc="141">
                <a:latin typeface="Calibri"/>
                <a:ea typeface="Calibri"/>
                <a:cs typeface="Calibri"/>
                <a:sym typeface="Calibri"/>
              </a:defRPr>
            </a:pPr>
            <a:r>
              <a:t>—</a:t>
            </a:r>
          </a:p>
        </p:txBody>
      </p:sp>
      <p:pic>
        <p:nvPicPr>
          <p:cNvPr id="710"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711" name="Shape 711"/>
          <p:cNvSpPr/>
          <p:nvPr/>
        </p:nvSpPr>
        <p:spPr>
          <a:xfrm>
            <a:off x="620548" y="3519508"/>
            <a:ext cx="4069733"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b="1" spc="141">
                <a:latin typeface="Calibri"/>
                <a:ea typeface="Calibri"/>
                <a:cs typeface="Calibri"/>
                <a:sym typeface="Calibri"/>
              </a:defRPr>
            </a:lvl1pPr>
          </a:lstStyle>
          <a:p>
            <a:r>
              <a:t>NURTURER 43%</a:t>
            </a:r>
          </a:p>
        </p:txBody>
      </p:sp>
      <p:sp>
        <p:nvSpPr>
          <p:cNvPr id="712" name="Shape 712"/>
          <p:cNvSpPr/>
          <p:nvPr/>
        </p:nvSpPr>
        <p:spPr>
          <a:xfrm>
            <a:off x="723899" y="469900"/>
            <a:ext cx="498631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FIRST VOICE PERCENTAGES</a:t>
            </a:r>
          </a:p>
        </p:txBody>
      </p:sp>
      <p:sp>
        <p:nvSpPr>
          <p:cNvPr id="713" name="Shape 713"/>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714" name="pasted-image.png"/>
          <p:cNvPicPr>
            <a:picLocks noChangeAspect="1"/>
          </p:cNvPicPr>
          <p:nvPr/>
        </p:nvPicPr>
        <p:blipFill>
          <a:blip r:embed="rId3">
            <a:alphaModFix amt="50305"/>
            <a:extLst/>
          </a:blip>
          <a:stretch>
            <a:fillRect/>
          </a:stretch>
        </p:blipFill>
        <p:spPr>
          <a:xfrm>
            <a:off x="2219014" y="2493019"/>
            <a:ext cx="872800" cy="872800"/>
          </a:xfrm>
          <a:prstGeom prst="rect">
            <a:avLst/>
          </a:prstGeom>
          <a:ln w="12700">
            <a:miter lim="400000"/>
          </a:ln>
        </p:spPr>
      </p:pic>
      <p:pic>
        <p:nvPicPr>
          <p:cNvPr id="715" name="pasted-image.png"/>
          <p:cNvPicPr>
            <a:picLocks noChangeAspect="1"/>
          </p:cNvPicPr>
          <p:nvPr/>
        </p:nvPicPr>
        <p:blipFill>
          <a:blip r:embed="rId4">
            <a:alphaModFix amt="50000"/>
            <a:extLst/>
          </a:blip>
          <a:stretch>
            <a:fillRect/>
          </a:stretch>
        </p:blipFill>
        <p:spPr>
          <a:xfrm>
            <a:off x="6121402" y="2493019"/>
            <a:ext cx="761996" cy="872800"/>
          </a:xfrm>
          <a:prstGeom prst="rect">
            <a:avLst/>
          </a:prstGeom>
          <a:ln w="12700">
            <a:miter lim="400000"/>
          </a:ln>
        </p:spPr>
      </p:pic>
      <p:pic>
        <p:nvPicPr>
          <p:cNvPr id="716" name="pasted-image-filtered.png"/>
          <p:cNvPicPr>
            <a:picLocks noChangeAspect="1"/>
          </p:cNvPicPr>
          <p:nvPr/>
        </p:nvPicPr>
        <p:blipFill>
          <a:blip r:embed="rId5">
            <a:alphaModFix amt="10448"/>
            <a:extLst/>
          </a:blip>
          <a:stretch>
            <a:fillRect/>
          </a:stretch>
        </p:blipFill>
        <p:spPr>
          <a:xfrm>
            <a:off x="7990825" y="5777258"/>
            <a:ext cx="872800" cy="872801"/>
          </a:xfrm>
          <a:prstGeom prst="rect">
            <a:avLst/>
          </a:prstGeom>
          <a:ln w="12700">
            <a:miter lim="400000"/>
          </a:ln>
        </p:spPr>
      </p:pic>
      <p:pic>
        <p:nvPicPr>
          <p:cNvPr id="717" name="pasted-image.png"/>
          <p:cNvPicPr>
            <a:picLocks noChangeAspect="1"/>
          </p:cNvPicPr>
          <p:nvPr/>
        </p:nvPicPr>
        <p:blipFill>
          <a:blip r:embed="rId6">
            <a:alphaModFix amt="65540"/>
            <a:extLst/>
          </a:blip>
          <a:stretch>
            <a:fillRect/>
          </a:stretch>
        </p:blipFill>
        <p:spPr>
          <a:xfrm>
            <a:off x="9912986" y="2493019"/>
            <a:ext cx="872800" cy="872800"/>
          </a:xfrm>
          <a:prstGeom prst="rect">
            <a:avLst/>
          </a:prstGeom>
          <a:ln w="12700">
            <a:miter lim="400000"/>
          </a:ln>
        </p:spPr>
      </p:pic>
      <p:pic>
        <p:nvPicPr>
          <p:cNvPr id="718" name="pasted-image-filtered.png"/>
          <p:cNvPicPr>
            <a:picLocks noChangeAspect="1"/>
          </p:cNvPicPr>
          <p:nvPr/>
        </p:nvPicPr>
        <p:blipFill>
          <a:blip r:embed="rId7">
            <a:alphaModFix amt="9902"/>
            <a:extLst/>
          </a:blip>
          <a:stretch>
            <a:fillRect/>
          </a:stretch>
        </p:blipFill>
        <p:spPr>
          <a:xfrm>
            <a:off x="4141175" y="5777258"/>
            <a:ext cx="872800" cy="872801"/>
          </a:xfrm>
          <a:prstGeom prst="rect">
            <a:avLst/>
          </a:prstGeom>
          <a:ln w="12700">
            <a:miter lim="400000"/>
          </a:ln>
        </p:spPr>
      </p:pic>
      <p:sp>
        <p:nvSpPr>
          <p:cNvPr id="719" name="Shape 719"/>
          <p:cNvSpPr/>
          <p:nvPr/>
        </p:nvSpPr>
        <p:spPr>
          <a:xfrm>
            <a:off x="4470198"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CREATIVE</a:t>
            </a:r>
          </a:p>
          <a:p>
            <a:pPr>
              <a:defRPr sz="4700" b="1" spc="141">
                <a:latin typeface="Calibri"/>
                <a:ea typeface="Calibri"/>
                <a:cs typeface="Calibri"/>
                <a:sym typeface="Calibri"/>
              </a:defRPr>
            </a:pPr>
            <a:r>
              <a:t>9%</a:t>
            </a:r>
          </a:p>
        </p:txBody>
      </p:sp>
      <p:sp>
        <p:nvSpPr>
          <p:cNvPr id="720" name="Shape 720"/>
          <p:cNvSpPr/>
          <p:nvPr/>
        </p:nvSpPr>
        <p:spPr>
          <a:xfrm>
            <a:off x="8314520"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GUARDIAN </a:t>
            </a:r>
          </a:p>
          <a:p>
            <a:pPr>
              <a:defRPr sz="4700" b="1" spc="141">
                <a:latin typeface="Calibri"/>
                <a:ea typeface="Calibri"/>
                <a:cs typeface="Calibri"/>
                <a:sym typeface="Calibri"/>
              </a:defRPr>
            </a:pPr>
            <a:r>
              <a:t>30%</a:t>
            </a:r>
          </a:p>
        </p:txBody>
      </p:sp>
      <p:sp>
        <p:nvSpPr>
          <p:cNvPr id="721" name="Shape 721"/>
          <p:cNvSpPr/>
          <p:nvPr/>
        </p:nvSpPr>
        <p:spPr>
          <a:xfrm>
            <a:off x="254270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CONNECTOR</a:t>
            </a:r>
          </a:p>
          <a:p>
            <a:pPr>
              <a:defRPr sz="4700" b="1" spc="141">
                <a:latin typeface="Calibri"/>
                <a:ea typeface="Calibri"/>
                <a:cs typeface="Calibri"/>
                <a:sym typeface="Calibri"/>
              </a:defRPr>
            </a:pPr>
            <a:r>
              <a:t>—</a:t>
            </a:r>
          </a:p>
        </p:txBody>
      </p:sp>
      <p:sp>
        <p:nvSpPr>
          <p:cNvPr id="722" name="Shape 722"/>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Shape 72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725"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726" name="Shape 72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727" name="Shape 727"/>
          <p:cNvSpPr/>
          <p:nvPr/>
        </p:nvSpPr>
        <p:spPr>
          <a:xfrm>
            <a:off x="723900" y="469900"/>
            <a:ext cx="2370138"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CONNECTOR</a:t>
            </a:r>
          </a:p>
        </p:txBody>
      </p:sp>
      <p:sp>
        <p:nvSpPr>
          <p:cNvPr id="728" name="Shape 728"/>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29" name="Shape 729"/>
          <p:cNvSpPr/>
          <p:nvPr/>
        </p:nvSpPr>
        <p:spPr>
          <a:xfrm>
            <a:off x="723899" y="1346198"/>
            <a:ext cx="11694980" cy="619477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IS A </a:t>
            </a:r>
            <a:r>
              <a:rPr sz="3400" b="1">
                <a:solidFill>
                  <a:schemeClr val="accent5"/>
                </a:solidFill>
                <a:uFill>
                  <a:solidFill>
                    <a:srgbClr val="000000"/>
                  </a:solidFill>
                </a:uFill>
                <a:latin typeface="Calibri"/>
                <a:ea typeface="Calibri"/>
                <a:cs typeface="Calibri"/>
                <a:sym typeface="Calibri"/>
              </a:rPr>
              <a:t>CONNECTOR</a:t>
            </a:r>
            <a:r>
              <a:rPr sz="3400" b="1">
                <a:solidFill>
                  <a:srgbClr val="53585F"/>
                </a:solidFill>
                <a:uFill>
                  <a:solidFill>
                    <a:srgbClr val="000000"/>
                  </a:solidFill>
                </a:uFill>
                <a:latin typeface="Calibri"/>
                <a:ea typeface="Calibri"/>
                <a:cs typeface="Calibri"/>
                <a:sym typeface="Calibri"/>
              </a:rPr>
              <a: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Champion of relationships and strategic partnerships.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Connectors rally people to causes and things they believe in.</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Connectors believe in a world where everyone can play and get excited about future opportunities…and they want to make it happen!</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Receiving appreciation and credit for making key connections is highly motivating and energizing for Connectors.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Connectors often respond to challenges with: “Whatever we need, I can get it or I have a source.”</a:t>
            </a: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 grpId="1"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Shape 731"/>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732"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733" name="Shape 73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734" name="Shape 734"/>
          <p:cNvSpPr/>
          <p:nvPr/>
        </p:nvSpPr>
        <p:spPr>
          <a:xfrm>
            <a:off x="723899" y="469900"/>
            <a:ext cx="2370139"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CONNECTOR</a:t>
            </a:r>
          </a:p>
        </p:txBody>
      </p:sp>
      <p:sp>
        <p:nvSpPr>
          <p:cNvPr id="735" name="Shape 735"/>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36" name="Shape 736"/>
          <p:cNvSpPr/>
          <p:nvPr/>
        </p:nvSpPr>
        <p:spPr>
          <a:xfrm>
            <a:off x="723899" y="1333498"/>
            <a:ext cx="9897022" cy="344424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115597" indent="39687" algn="l" defTabSz="1295400">
              <a:spcBef>
                <a:spcPts val="1000"/>
              </a:spcBef>
              <a:defRPr sz="1800"/>
            </a:pPr>
            <a:r>
              <a:rPr sz="3400" b="1">
                <a:solidFill>
                  <a:srgbClr val="53585F"/>
                </a:solidFill>
                <a:uFill>
                  <a:solidFill>
                    <a:srgbClr val="000000"/>
                  </a:solidFill>
                </a:uFill>
                <a:latin typeface="Calibri"/>
                <a:ea typeface="Calibri"/>
                <a:cs typeface="Calibri"/>
                <a:sym typeface="Calibri"/>
              </a:rPr>
              <a:t>WHAT DO THEY </a:t>
            </a:r>
            <a:r>
              <a:rPr sz="3400" b="1">
                <a:solidFill>
                  <a:srgbClr val="C41B00"/>
                </a:solidFill>
                <a:uFill>
                  <a:solidFill>
                    <a:srgbClr val="000000"/>
                  </a:solidFill>
                </a:uFill>
                <a:latin typeface="Calibri"/>
                <a:ea typeface="Calibri"/>
                <a:cs typeface="Calibri"/>
                <a:sym typeface="Calibri"/>
              </a:rPr>
              <a:t>BRING</a:t>
            </a:r>
            <a:r>
              <a:rPr sz="3400" b="1">
                <a:solidFill>
                  <a:srgbClr val="53585F"/>
                </a:solidFill>
                <a:uFill>
                  <a:solidFill>
                    <a:srgbClr val="000000"/>
                  </a:solidFill>
                </a:uFill>
                <a:latin typeface="Calibri"/>
                <a:ea typeface="Calibri"/>
                <a:cs typeface="Calibri"/>
                <a:sym typeface="Calibri"/>
              </a:rPr>
              <a:t> AT THEIR BEST?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Capacity to maintain a large number of relationships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know how to connect with people &amp; their aspirations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Boundless Creativity, Energy &amp; Imagination</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Connections to new opportunities and networks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Persuasive and inspirational communication</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 grpId="1"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 name="Shape 73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739"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740" name="Shape 740"/>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741" name="Shape 741"/>
          <p:cNvSpPr/>
          <p:nvPr/>
        </p:nvSpPr>
        <p:spPr>
          <a:xfrm>
            <a:off x="723899" y="469900"/>
            <a:ext cx="2370139"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CONNECTOR</a:t>
            </a:r>
          </a:p>
        </p:txBody>
      </p:sp>
      <p:sp>
        <p:nvSpPr>
          <p:cNvPr id="742" name="Shape 74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43" name="Shape 743"/>
          <p:cNvSpPr/>
          <p:nvPr/>
        </p:nvSpPr>
        <p:spPr>
          <a:xfrm>
            <a:off x="797217" y="1510735"/>
            <a:ext cx="10470437" cy="27476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a:t>
            </a:r>
            <a:r>
              <a:rPr sz="3400" b="1">
                <a:solidFill>
                  <a:srgbClr val="C41B00"/>
                </a:solidFill>
                <a:uFill>
                  <a:solidFill>
                    <a:srgbClr val="000000"/>
                  </a:solidFill>
                </a:uFill>
                <a:latin typeface="Calibri"/>
                <a:ea typeface="Calibri"/>
                <a:cs typeface="Calibri"/>
                <a:sym typeface="Calibri"/>
              </a:rPr>
              <a:t>QUESTIONS</a:t>
            </a:r>
            <a:r>
              <a:rPr sz="3400" b="1">
                <a:solidFill>
                  <a:srgbClr val="53585F"/>
                </a:solidFill>
                <a:uFill>
                  <a:solidFill>
                    <a:srgbClr val="000000"/>
                  </a:solidFill>
                </a:uFill>
                <a:latin typeface="Calibri"/>
                <a:ea typeface="Calibri"/>
                <a:cs typeface="Calibri"/>
                <a:sym typeface="Calibri"/>
              </a:rPr>
              <a:t> ARE THEY REALLY ASKING INSIDE?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What will make this idea connect with people?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You really can’t “see it”?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Is everyone still with me?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Are you aware of what I’ve done?  </a:t>
            </a:r>
          </a:p>
        </p:txBody>
      </p:sp>
      <p:sp>
        <p:nvSpPr>
          <p:cNvPr id="744" name="Shape 744"/>
          <p:cNvSpPr/>
          <p:nvPr/>
        </p:nvSpPr>
        <p:spPr>
          <a:xfrm>
            <a:off x="733077" y="4676919"/>
            <a:ext cx="11354483" cy="33991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115597" indent="39687" algn="l" defTabSz="1295400">
              <a:lnSpc>
                <a:spcPct val="90000"/>
              </a:lnSpc>
              <a:spcBef>
                <a:spcPts val="1000"/>
              </a:spcBef>
              <a:defRPr sz="1800"/>
            </a:pPr>
            <a:r>
              <a:rPr sz="3400" b="1">
                <a:solidFill>
                  <a:srgbClr val="C41B00"/>
                </a:solidFill>
                <a:uFill>
                  <a:solidFill>
                    <a:srgbClr val="000000"/>
                  </a:solidFill>
                </a:uFill>
                <a:latin typeface="Calibri"/>
                <a:ea typeface="Calibri"/>
                <a:cs typeface="Calibri"/>
                <a:sym typeface="Calibri"/>
              </a:rPr>
              <a:t>NEGATIVE</a:t>
            </a:r>
            <a:r>
              <a:rPr sz="3400" b="1">
                <a:solidFill>
                  <a:srgbClr val="53585F"/>
                </a:solidFill>
                <a:uFill>
                  <a:solidFill>
                    <a:srgbClr val="000000"/>
                  </a:solidFill>
                </a:uFill>
                <a:latin typeface="Calibri"/>
                <a:ea typeface="Calibri"/>
                <a:cs typeface="Calibri"/>
                <a:sym typeface="Calibri"/>
              </a:rPr>
              <a:t> IMPACT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People pleasing tendencies means they struggle to bring challenge</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When they feel critiqued they sell harder</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don’t hear or engage fully with critical feedback </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hijack the conversation and bring it back to being about them</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Passive aggression &amp; withdrawal after their idea is rejected</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 grpId="1" animBg="1" advAuto="0"/>
      <p:bldP spid="744" grpId="2"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Shape 74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747" name="Shape 747"/>
          <p:cNvSpPr/>
          <p:nvPr/>
        </p:nvSpPr>
        <p:spPr>
          <a:xfrm>
            <a:off x="1232043" y="4411637"/>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alpha val="60000"/>
            </a:srgbClr>
          </a:solidFill>
          <a:ln w="12700">
            <a:miter lim="400000"/>
          </a:ln>
        </p:spPr>
        <p:txBody>
          <a:bodyPr lIns="50800" tIns="50800" rIns="50800" bIns="50800" anchor="ctr"/>
          <a:lstStyle/>
          <a:p>
            <a:endParaRPr/>
          </a:p>
        </p:txBody>
      </p:sp>
      <p:sp>
        <p:nvSpPr>
          <p:cNvPr id="748" name="Shape 748"/>
          <p:cNvSpPr/>
          <p:nvPr/>
        </p:nvSpPr>
        <p:spPr>
          <a:xfrm>
            <a:off x="1232043" y="2424225"/>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alpha val="60000"/>
            </a:srgbClr>
          </a:solidFill>
          <a:ln w="12700">
            <a:miter lim="400000"/>
          </a:ln>
        </p:spPr>
        <p:txBody>
          <a:bodyPr lIns="50800" tIns="50800" rIns="50800" bIns="50800" anchor="ctr"/>
          <a:lstStyle/>
          <a:p>
            <a:endParaRPr/>
          </a:p>
        </p:txBody>
      </p:sp>
      <p:pic>
        <p:nvPicPr>
          <p:cNvPr id="749"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750" name="Shape 750"/>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751" name="Shape 751"/>
          <p:cNvSpPr/>
          <p:nvPr/>
        </p:nvSpPr>
        <p:spPr>
          <a:xfrm>
            <a:off x="723899" y="469900"/>
            <a:ext cx="579400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RATE YOUR CONNECTOR VOICE</a:t>
            </a:r>
          </a:p>
        </p:txBody>
      </p:sp>
      <p:sp>
        <p:nvSpPr>
          <p:cNvPr id="752" name="Shape 75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53" name="Shape 753"/>
          <p:cNvSpPr/>
          <p:nvPr/>
        </p:nvSpPr>
        <p:spPr>
          <a:xfrm>
            <a:off x="2831759" y="1974850"/>
            <a:ext cx="8922901" cy="59055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1800"/>
            </a:pPr>
            <a:r>
              <a:rPr sz="4500" b="1">
                <a:solidFill>
                  <a:srgbClr val="0B5D18"/>
                </a:solidFill>
                <a:latin typeface="Calibri"/>
                <a:ea typeface="Calibri"/>
                <a:cs typeface="Calibri"/>
                <a:sym typeface="Calibri"/>
              </a:rPr>
              <a:t>GREEN</a:t>
            </a:r>
          </a:p>
          <a:p>
            <a:pPr marL="1371600" lvl="2" indent="-914400" algn="l">
              <a:buClr>
                <a:srgbClr val="53585F"/>
              </a:buClr>
              <a:buSzPct val="100000"/>
              <a:buFont typeface="Calibri"/>
              <a:buChar char="‣"/>
              <a:defRPr sz="1800"/>
            </a:pPr>
            <a:r>
              <a:rPr sz="3600">
                <a:latin typeface="Calibri"/>
                <a:ea typeface="Calibri"/>
                <a:cs typeface="Calibri"/>
                <a:sym typeface="Calibri"/>
              </a:rPr>
              <a:t>My Foundational Voice, my default pattern of communication &amp; thinking</a:t>
            </a:r>
          </a:p>
          <a:p>
            <a:pPr algn="l">
              <a:defRPr sz="1800"/>
            </a:pPr>
            <a:endParaRPr sz="1500">
              <a:latin typeface="Calibri"/>
              <a:ea typeface="Calibri"/>
              <a:cs typeface="Calibri"/>
              <a:sym typeface="Calibri"/>
            </a:endParaRPr>
          </a:p>
          <a:p>
            <a:pPr algn="l">
              <a:defRPr sz="1800"/>
            </a:pPr>
            <a:r>
              <a:rPr sz="4500" b="1">
                <a:solidFill>
                  <a:srgbClr val="F3A917"/>
                </a:solidFill>
                <a:latin typeface="Calibri"/>
                <a:ea typeface="Calibri"/>
                <a:cs typeface="Calibri"/>
                <a:sym typeface="Calibri"/>
              </a:rPr>
              <a:t>YELLOW</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but I value it and it’s easily accessible</a:t>
            </a:r>
          </a:p>
          <a:p>
            <a:pPr algn="l">
              <a:defRPr sz="1800"/>
            </a:pPr>
            <a:endParaRPr sz="1500">
              <a:latin typeface="Calibri"/>
              <a:ea typeface="Calibri"/>
              <a:cs typeface="Calibri"/>
              <a:sym typeface="Calibri"/>
            </a:endParaRPr>
          </a:p>
          <a:p>
            <a:pPr algn="l">
              <a:defRPr sz="1800"/>
            </a:pPr>
            <a:r>
              <a:rPr sz="4500" b="1">
                <a:solidFill>
                  <a:schemeClr val="accent5"/>
                </a:solidFill>
                <a:latin typeface="Calibri"/>
                <a:ea typeface="Calibri"/>
                <a:cs typeface="Calibri"/>
                <a:sym typeface="Calibri"/>
              </a:rPr>
              <a:t>RED</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I find it hard to value and hard to access</a:t>
            </a:r>
          </a:p>
        </p:txBody>
      </p:sp>
      <p:sp>
        <p:nvSpPr>
          <p:cNvPr id="754" name="Shape 754"/>
          <p:cNvSpPr/>
          <p:nvPr/>
        </p:nvSpPr>
        <p:spPr>
          <a:xfrm>
            <a:off x="1232043" y="1814768"/>
            <a:ext cx="1270001" cy="1270001"/>
          </a:xfrm>
          <a:prstGeom prst="ellipse">
            <a:avLst/>
          </a:prstGeom>
          <a:gradFill>
            <a:gsLst>
              <a:gs pos="0">
                <a:srgbClr val="00F900"/>
              </a:gs>
              <a:gs pos="0">
                <a:srgbClr val="0BF922"/>
              </a:gs>
              <a:gs pos="0">
                <a:srgbClr val="16F944"/>
              </a:gs>
              <a:gs pos="81687">
                <a:srgbClr val="0EAE22"/>
              </a:gs>
              <a:gs pos="100000">
                <a:srgbClr val="066300"/>
              </a:gs>
            </a:gsLst>
            <a:path path="circle">
              <a:fillToRect l="37721" t="-19636" r="62278" b="119636"/>
            </a:path>
          </a:gradFill>
          <a:ln w="12700">
            <a:miter lim="400000"/>
          </a:ln>
        </p:spPr>
        <p:txBody>
          <a:bodyPr lIns="50800" tIns="50800" rIns="50800" bIns="50800" anchor="ctr"/>
          <a:lstStyle/>
          <a:p>
            <a:endParaRPr/>
          </a:p>
        </p:txBody>
      </p:sp>
      <p:sp>
        <p:nvSpPr>
          <p:cNvPr id="755" name="Shape 755"/>
          <p:cNvSpPr/>
          <p:nvPr/>
        </p:nvSpPr>
        <p:spPr>
          <a:xfrm>
            <a:off x="1232043" y="3812722"/>
            <a:ext cx="1270001" cy="1270001"/>
          </a:xfrm>
          <a:prstGeom prst="ellipse">
            <a:avLst/>
          </a:prstGeom>
          <a:gradFill>
            <a:gsLst>
              <a:gs pos="0">
                <a:srgbClr val="F5D500"/>
              </a:gs>
              <a:gs pos="0">
                <a:srgbClr val="F5D500"/>
              </a:gs>
              <a:gs pos="0">
                <a:srgbClr val="F5D500"/>
              </a:gs>
              <a:gs pos="81687">
                <a:srgbClr val="E8B600"/>
              </a:gs>
              <a:gs pos="100000">
                <a:srgbClr val="DA9700"/>
              </a:gs>
            </a:gsLst>
            <a:path path="circle">
              <a:fillToRect l="37721" t="-19636" r="62278" b="119636"/>
            </a:path>
          </a:gradFill>
          <a:ln w="12700">
            <a:miter lim="400000"/>
          </a:ln>
        </p:spPr>
        <p:txBody>
          <a:bodyPr lIns="50800" tIns="50800" rIns="50800" bIns="50800" anchor="ctr"/>
          <a:lstStyle/>
          <a:p>
            <a:endParaRPr/>
          </a:p>
        </p:txBody>
      </p:sp>
      <p:sp>
        <p:nvSpPr>
          <p:cNvPr id="756" name="Shape 756"/>
          <p:cNvSpPr/>
          <p:nvPr/>
        </p:nvSpPr>
        <p:spPr>
          <a:xfrm>
            <a:off x="1232043" y="5810677"/>
            <a:ext cx="1270001" cy="1270001"/>
          </a:xfrm>
          <a:prstGeom prst="ellipse">
            <a:avLst/>
          </a:prstGeom>
          <a:gradFill>
            <a:gsLst>
              <a:gs pos="0">
                <a:srgbClr val="FF3E4B"/>
              </a:gs>
              <a:gs pos="0">
                <a:srgbClr val="FF3E4B"/>
              </a:gs>
              <a:gs pos="0">
                <a:srgbClr val="FF3E4B"/>
              </a:gs>
              <a:gs pos="81687">
                <a:srgbClr val="D82B33"/>
              </a:gs>
              <a:gs pos="100000">
                <a:srgbClr val="B2171C"/>
              </a:gs>
            </a:gsLst>
            <a:path path="circle">
              <a:fillToRect l="37721" t="-19636" r="62278" b="119636"/>
            </a:path>
          </a:gradFill>
          <a:ln w="12700">
            <a:miter lim="400000"/>
          </a:ln>
        </p:spPr>
        <p:txBody>
          <a:bodyPr lIns="50800" tIns="50800" rIns="50800" bIns="50800" anchor="ctr"/>
          <a:lstStyle/>
          <a:p>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760"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761"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762" name="Shape 762"/>
          <p:cNvSpPr/>
          <p:nvPr/>
        </p:nvSpPr>
        <p:spPr>
          <a:xfrm>
            <a:off x="1296640" y="5326808"/>
            <a:ext cx="10411520"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solidFill>
                  <a:srgbClr val="FFFFFF"/>
                </a:solidFill>
                <a:latin typeface="Calibri"/>
                <a:ea typeface="Calibri"/>
                <a:cs typeface="Calibri"/>
                <a:sym typeface="Calibri"/>
              </a:defRPr>
            </a:lvl1pPr>
          </a:lstStyle>
          <a:p>
            <a:r>
              <a:t>Turn to the person next to you - tell them what color you have rated your Connector Voice and why?</a:t>
            </a:r>
          </a:p>
        </p:txBody>
      </p:sp>
      <p:sp>
        <p:nvSpPr>
          <p:cNvPr id="763" name="Shape 763"/>
          <p:cNvSpPr/>
          <p:nvPr/>
        </p:nvSpPr>
        <p:spPr>
          <a:xfrm>
            <a:off x="3725750" y="4876800"/>
            <a:ext cx="5553300"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64" name="Shape 764"/>
          <p:cNvSpPr/>
          <p:nvPr/>
        </p:nvSpPr>
        <p:spPr>
          <a:xfrm>
            <a:off x="4501877" y="5111329"/>
            <a:ext cx="400104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65" name="Shape 765"/>
          <p:cNvSpPr/>
          <p:nvPr/>
        </p:nvSpPr>
        <p:spPr>
          <a:xfrm>
            <a:off x="1561548" y="2889250"/>
            <a:ext cx="9881704" cy="200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1000">
                <a:solidFill>
                  <a:srgbClr val="FFFFFF"/>
                </a:solidFill>
                <a:latin typeface="Open Sans Light"/>
                <a:ea typeface="Open Sans Light"/>
                <a:cs typeface="Open Sans Light"/>
                <a:sym typeface="Open Sans Light"/>
              </a:defRPr>
            </a:lvl1pPr>
          </a:lstStyle>
          <a:p>
            <a:r>
              <a:t>PAIRS EXERCISE</a:t>
            </a:r>
          </a:p>
        </p:txBody>
      </p:sp>
      <p:pic>
        <p:nvPicPr>
          <p:cNvPr id="766" name="1 person.png"/>
          <p:cNvPicPr>
            <a:picLocks noChangeAspect="1"/>
          </p:cNvPicPr>
          <p:nvPr/>
        </p:nvPicPr>
        <p:blipFill>
          <a:blip r:embed="rId4">
            <a:extLst/>
          </a:blip>
          <a:stretch>
            <a:fillRect/>
          </a:stretch>
        </p:blipFill>
        <p:spPr>
          <a:xfrm>
            <a:off x="5002436" y="960527"/>
            <a:ext cx="1905001" cy="1905001"/>
          </a:xfrm>
          <a:prstGeom prst="rect">
            <a:avLst/>
          </a:prstGeom>
          <a:ln w="12700">
            <a:miter lim="400000"/>
          </a:ln>
        </p:spPr>
      </p:pic>
      <p:pic>
        <p:nvPicPr>
          <p:cNvPr id="767" name="Woman Icon.png"/>
          <p:cNvPicPr>
            <a:picLocks noChangeAspect="1"/>
          </p:cNvPicPr>
          <p:nvPr/>
        </p:nvPicPr>
        <p:blipFill>
          <a:blip r:embed="rId5">
            <a:extLst/>
          </a:blip>
          <a:stretch>
            <a:fillRect/>
          </a:stretch>
        </p:blipFill>
        <p:spPr>
          <a:xfrm>
            <a:off x="6097363" y="960527"/>
            <a:ext cx="1905001" cy="1905001"/>
          </a:xfrm>
          <a:prstGeom prst="rect">
            <a:avLst/>
          </a:prstGeom>
          <a:ln w="12700">
            <a:miter lim="400000"/>
          </a:ln>
        </p:spPr>
      </p:pic>
      <p:sp>
        <p:nvSpPr>
          <p:cNvPr id="768" name="Shape 76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Shape 770"/>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771" name="Shape 771"/>
          <p:cNvSpPr/>
          <p:nvPr/>
        </p:nvSpPr>
        <p:spPr>
          <a:xfrm>
            <a:off x="639235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PIONEER</a:t>
            </a:r>
          </a:p>
          <a:p>
            <a:pPr>
              <a:defRPr sz="4700" b="1" spc="141">
                <a:latin typeface="Calibri"/>
                <a:ea typeface="Calibri"/>
                <a:cs typeface="Calibri"/>
                <a:sym typeface="Calibri"/>
              </a:defRPr>
            </a:pPr>
            <a:r>
              <a:t>—</a:t>
            </a:r>
          </a:p>
        </p:txBody>
      </p:sp>
      <p:pic>
        <p:nvPicPr>
          <p:cNvPr id="772"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773" name="Shape 773"/>
          <p:cNvSpPr/>
          <p:nvPr/>
        </p:nvSpPr>
        <p:spPr>
          <a:xfrm>
            <a:off x="620548" y="3519508"/>
            <a:ext cx="4069733"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b="1" spc="141">
                <a:latin typeface="Calibri"/>
                <a:ea typeface="Calibri"/>
                <a:cs typeface="Calibri"/>
                <a:sym typeface="Calibri"/>
              </a:defRPr>
            </a:lvl1pPr>
          </a:lstStyle>
          <a:p>
            <a:r>
              <a:t>NURTURER 43%</a:t>
            </a:r>
          </a:p>
        </p:txBody>
      </p:sp>
      <p:sp>
        <p:nvSpPr>
          <p:cNvPr id="774" name="Shape 774"/>
          <p:cNvSpPr/>
          <p:nvPr/>
        </p:nvSpPr>
        <p:spPr>
          <a:xfrm>
            <a:off x="723899" y="469900"/>
            <a:ext cx="498631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FIRST VOICE PERCENTAGES</a:t>
            </a:r>
          </a:p>
        </p:txBody>
      </p:sp>
      <p:sp>
        <p:nvSpPr>
          <p:cNvPr id="775" name="Shape 775"/>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776" name="pasted-image.png"/>
          <p:cNvPicPr>
            <a:picLocks noChangeAspect="1"/>
          </p:cNvPicPr>
          <p:nvPr/>
        </p:nvPicPr>
        <p:blipFill>
          <a:blip r:embed="rId3">
            <a:alphaModFix amt="50305"/>
            <a:extLst/>
          </a:blip>
          <a:stretch>
            <a:fillRect/>
          </a:stretch>
        </p:blipFill>
        <p:spPr>
          <a:xfrm>
            <a:off x="2219014" y="2493019"/>
            <a:ext cx="872800" cy="872800"/>
          </a:xfrm>
          <a:prstGeom prst="rect">
            <a:avLst/>
          </a:prstGeom>
          <a:ln w="12700">
            <a:miter lim="400000"/>
          </a:ln>
        </p:spPr>
      </p:pic>
      <p:pic>
        <p:nvPicPr>
          <p:cNvPr id="777" name="pasted-image.png"/>
          <p:cNvPicPr>
            <a:picLocks noChangeAspect="1"/>
          </p:cNvPicPr>
          <p:nvPr/>
        </p:nvPicPr>
        <p:blipFill>
          <a:blip r:embed="rId4">
            <a:alphaModFix amt="50000"/>
            <a:extLst/>
          </a:blip>
          <a:stretch>
            <a:fillRect/>
          </a:stretch>
        </p:blipFill>
        <p:spPr>
          <a:xfrm>
            <a:off x="6121402" y="2493019"/>
            <a:ext cx="761996" cy="872800"/>
          </a:xfrm>
          <a:prstGeom prst="rect">
            <a:avLst/>
          </a:prstGeom>
          <a:ln w="12700">
            <a:miter lim="400000"/>
          </a:ln>
        </p:spPr>
      </p:pic>
      <p:pic>
        <p:nvPicPr>
          <p:cNvPr id="778" name="pasted-image-filtered.png"/>
          <p:cNvPicPr>
            <a:picLocks noChangeAspect="1"/>
          </p:cNvPicPr>
          <p:nvPr/>
        </p:nvPicPr>
        <p:blipFill>
          <a:blip r:embed="rId5">
            <a:alphaModFix amt="10448"/>
            <a:extLst/>
          </a:blip>
          <a:stretch>
            <a:fillRect/>
          </a:stretch>
        </p:blipFill>
        <p:spPr>
          <a:xfrm>
            <a:off x="7990825" y="5777258"/>
            <a:ext cx="872800" cy="872801"/>
          </a:xfrm>
          <a:prstGeom prst="rect">
            <a:avLst/>
          </a:prstGeom>
          <a:ln w="12700">
            <a:miter lim="400000"/>
          </a:ln>
        </p:spPr>
      </p:pic>
      <p:pic>
        <p:nvPicPr>
          <p:cNvPr id="779" name="pasted-image.png"/>
          <p:cNvPicPr>
            <a:picLocks noChangeAspect="1"/>
          </p:cNvPicPr>
          <p:nvPr/>
        </p:nvPicPr>
        <p:blipFill>
          <a:blip r:embed="rId6">
            <a:alphaModFix amt="35511"/>
            <a:extLst/>
          </a:blip>
          <a:stretch>
            <a:fillRect/>
          </a:stretch>
        </p:blipFill>
        <p:spPr>
          <a:xfrm>
            <a:off x="9912986" y="2493019"/>
            <a:ext cx="872800" cy="872800"/>
          </a:xfrm>
          <a:prstGeom prst="rect">
            <a:avLst/>
          </a:prstGeom>
          <a:ln w="12700">
            <a:miter lim="400000"/>
          </a:ln>
        </p:spPr>
      </p:pic>
      <p:pic>
        <p:nvPicPr>
          <p:cNvPr id="780" name="pasted-image-filtered.png"/>
          <p:cNvPicPr>
            <a:picLocks noChangeAspect="1"/>
          </p:cNvPicPr>
          <p:nvPr/>
        </p:nvPicPr>
        <p:blipFill>
          <a:blip r:embed="rId7">
            <a:extLst/>
          </a:blip>
          <a:stretch>
            <a:fillRect/>
          </a:stretch>
        </p:blipFill>
        <p:spPr>
          <a:xfrm>
            <a:off x="4141175" y="5777258"/>
            <a:ext cx="872800" cy="872801"/>
          </a:xfrm>
          <a:prstGeom prst="rect">
            <a:avLst/>
          </a:prstGeom>
          <a:ln w="12700">
            <a:miter lim="400000"/>
          </a:ln>
        </p:spPr>
      </p:pic>
      <p:sp>
        <p:nvSpPr>
          <p:cNvPr id="781" name="Shape 781"/>
          <p:cNvSpPr/>
          <p:nvPr/>
        </p:nvSpPr>
        <p:spPr>
          <a:xfrm>
            <a:off x="4470198"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CREATIVE</a:t>
            </a:r>
          </a:p>
          <a:p>
            <a:pPr>
              <a:defRPr sz="4700" b="1" spc="141">
                <a:latin typeface="Calibri"/>
                <a:ea typeface="Calibri"/>
                <a:cs typeface="Calibri"/>
                <a:sym typeface="Calibri"/>
              </a:defRPr>
            </a:pPr>
            <a:r>
              <a:t>9%</a:t>
            </a:r>
          </a:p>
        </p:txBody>
      </p:sp>
      <p:sp>
        <p:nvSpPr>
          <p:cNvPr id="782" name="Shape 782"/>
          <p:cNvSpPr/>
          <p:nvPr/>
        </p:nvSpPr>
        <p:spPr>
          <a:xfrm>
            <a:off x="8314520"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GUARDIAN </a:t>
            </a:r>
          </a:p>
          <a:p>
            <a:pPr>
              <a:defRPr sz="4700" b="1" spc="141">
                <a:latin typeface="Calibri"/>
                <a:ea typeface="Calibri"/>
                <a:cs typeface="Calibri"/>
                <a:sym typeface="Calibri"/>
              </a:defRPr>
            </a:pPr>
            <a:r>
              <a:t>30%</a:t>
            </a:r>
          </a:p>
        </p:txBody>
      </p:sp>
      <p:sp>
        <p:nvSpPr>
          <p:cNvPr id="783" name="Shape 783"/>
          <p:cNvSpPr/>
          <p:nvPr/>
        </p:nvSpPr>
        <p:spPr>
          <a:xfrm>
            <a:off x="254270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CONNECTOR</a:t>
            </a:r>
          </a:p>
          <a:p>
            <a:pPr>
              <a:defRPr sz="4700" b="1" spc="141">
                <a:latin typeface="Calibri"/>
                <a:ea typeface="Calibri"/>
                <a:cs typeface="Calibri"/>
                <a:sym typeface="Calibri"/>
              </a:defRPr>
            </a:pPr>
            <a:r>
              <a:t>11%</a:t>
            </a:r>
          </a:p>
        </p:txBody>
      </p:sp>
      <p:sp>
        <p:nvSpPr>
          <p:cNvPr id="784" name="Shape 78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Shape 78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787"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788" name="Shape 78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789" name="Shape 789"/>
          <p:cNvSpPr/>
          <p:nvPr/>
        </p:nvSpPr>
        <p:spPr>
          <a:xfrm>
            <a:off x="723900" y="469900"/>
            <a:ext cx="1656656"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PIONEER</a:t>
            </a:r>
          </a:p>
        </p:txBody>
      </p:sp>
      <p:sp>
        <p:nvSpPr>
          <p:cNvPr id="790" name="Shape 790"/>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91" name="Shape 791"/>
          <p:cNvSpPr/>
          <p:nvPr/>
        </p:nvSpPr>
        <p:spPr>
          <a:xfrm>
            <a:off x="723899" y="1346198"/>
            <a:ext cx="11694980" cy="619477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IS A </a:t>
            </a:r>
            <a:r>
              <a:rPr sz="3400" b="1">
                <a:solidFill>
                  <a:schemeClr val="accent5"/>
                </a:solidFill>
                <a:uFill>
                  <a:solidFill>
                    <a:srgbClr val="000000"/>
                  </a:solidFill>
                </a:uFill>
                <a:latin typeface="Calibri"/>
                <a:ea typeface="Calibri"/>
                <a:cs typeface="Calibri"/>
                <a:sym typeface="Calibri"/>
              </a:rPr>
              <a:t>PIONEER</a:t>
            </a:r>
            <a:r>
              <a:rPr sz="3400" b="1">
                <a:solidFill>
                  <a:srgbClr val="53585F"/>
                </a:solidFill>
                <a:uFill>
                  <a:solidFill>
                    <a:srgbClr val="000000"/>
                  </a:solidFill>
                </a:uFill>
                <a:latin typeface="Calibri"/>
                <a:ea typeface="Calibri"/>
                <a:cs typeface="Calibri"/>
                <a:sym typeface="Calibri"/>
              </a:rPr>
              <a: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Pioneers are champions of change and ingenuity. </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approach life with an “Anything is possible!” attitude.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Pioneers believe visioning a new future is always the highest priority.</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are always seeking to find the quickest, fastest, and most efficient way to do things.</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Pioneers value “outside the box thinking,” interesting or different ways of doing things, and tend to seek out the most interesting people to learn from and add to their body of knowledge.</a:t>
            </a:r>
          </a:p>
          <a:p>
            <a:pPr marR="115597" algn="l" defTabSz="1295400">
              <a:lnSpc>
                <a:spcPct val="90000"/>
              </a:lnSpc>
              <a:spcBef>
                <a:spcPts val="1000"/>
              </a:spcBef>
              <a:defRPr sz="1800"/>
            </a:pPr>
            <a:endParaRPr sz="3000">
              <a:uFill>
                <a:solidFill>
                  <a:srgbClr val="000000"/>
                </a:solidFill>
              </a:uFill>
              <a:latin typeface="Calibri"/>
              <a:ea typeface="Calibri"/>
              <a:cs typeface="Calibri"/>
              <a:sym typeface="Calibri"/>
            </a:endParaRP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a:p>
            <a:pPr marL="674687" marR="115597" lvl="1" indent="-319086" algn="l" defTabSz="1295400">
              <a:lnSpc>
                <a:spcPct val="90000"/>
              </a:lnSpc>
              <a:spcBef>
                <a:spcPts val="1000"/>
              </a:spcBef>
              <a:buClr>
                <a:srgbClr val="A6AAA9"/>
              </a:buClr>
              <a:buSzPct val="60000"/>
              <a:buFont typeface="Wingdings"/>
              <a:buChar char="‣"/>
              <a:defRPr sz="1800"/>
            </a:pPr>
            <a:endParaRPr sz="3000">
              <a:uFill>
                <a:solidFill>
                  <a:srgbClr val="000000"/>
                </a:solidFill>
              </a:uFill>
              <a:latin typeface="Calibri"/>
              <a:ea typeface="Calibri"/>
              <a:cs typeface="Calibri"/>
              <a:sym typeface="Calibri"/>
            </a:endParaRP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 grpId="1"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 name="Shape 793"/>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794"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795" name="Shape 795"/>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796" name="Shape 796"/>
          <p:cNvSpPr/>
          <p:nvPr/>
        </p:nvSpPr>
        <p:spPr>
          <a:xfrm>
            <a:off x="723899" y="469900"/>
            <a:ext cx="165665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PIONEER</a:t>
            </a:r>
          </a:p>
        </p:txBody>
      </p:sp>
      <p:sp>
        <p:nvSpPr>
          <p:cNvPr id="797" name="Shape 797"/>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798" name="Shape 798"/>
          <p:cNvSpPr/>
          <p:nvPr/>
        </p:nvSpPr>
        <p:spPr>
          <a:xfrm>
            <a:off x="723899" y="1333498"/>
            <a:ext cx="10433361" cy="3632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115597" indent="39687" algn="l" defTabSz="1295400">
              <a:spcBef>
                <a:spcPts val="1000"/>
              </a:spcBef>
              <a:defRPr sz="1800"/>
            </a:pPr>
            <a:r>
              <a:rPr sz="3400" b="1">
                <a:solidFill>
                  <a:srgbClr val="53585F"/>
                </a:solidFill>
                <a:uFill>
                  <a:solidFill>
                    <a:srgbClr val="000000"/>
                  </a:solidFill>
                </a:uFill>
                <a:latin typeface="Calibri"/>
                <a:ea typeface="Calibri"/>
                <a:cs typeface="Calibri"/>
                <a:sym typeface="Calibri"/>
              </a:rPr>
              <a:t>WHAT DO THEY </a:t>
            </a:r>
            <a:r>
              <a:rPr sz="3400" b="1">
                <a:solidFill>
                  <a:srgbClr val="C41B00"/>
                </a:solidFill>
                <a:uFill>
                  <a:solidFill>
                    <a:srgbClr val="000000"/>
                  </a:solidFill>
                </a:uFill>
                <a:latin typeface="Calibri"/>
                <a:ea typeface="Calibri"/>
                <a:cs typeface="Calibri"/>
                <a:sym typeface="Calibri"/>
              </a:rPr>
              <a:t>BRING</a:t>
            </a:r>
            <a:r>
              <a:rPr sz="3400" b="1">
                <a:solidFill>
                  <a:srgbClr val="53585F"/>
                </a:solidFill>
                <a:uFill>
                  <a:solidFill>
                    <a:srgbClr val="000000"/>
                  </a:solidFill>
                </a:uFill>
                <a:latin typeface="Calibri"/>
                <a:ea typeface="Calibri"/>
                <a:cs typeface="Calibri"/>
                <a:sym typeface="Calibri"/>
              </a:rPr>
              <a:t> AT THEIR BEST?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Strategic military thinking to achieve the agreed objective</a:t>
            </a:r>
          </a:p>
          <a:p>
            <a:pPr marL="890586" marR="115597" indent="-531811" algn="l" defTabSz="1295400">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Courage to make difficult decisions and prioritize the vision</a:t>
            </a:r>
          </a:p>
          <a:p>
            <a:pPr marL="890586" marR="115597" indent="-531811" algn="l" defTabSz="1295400">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Communicate an attractive vision of the future</a:t>
            </a:r>
          </a:p>
          <a:p>
            <a:pPr marL="890586" marR="115597" indent="-531811" algn="l" defTabSz="1295400">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Capacity to align resources and people to make things happen</a:t>
            </a:r>
          </a:p>
          <a:p>
            <a:pPr marL="890586" marR="115597" indent="-531811" algn="l" defTabSz="1295400">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Tenacity, energy and a strong desire for the team to win</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 grpId="1"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 name="Shape 80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03"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804" name="Shape 80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805" name="Shape 805"/>
          <p:cNvSpPr/>
          <p:nvPr/>
        </p:nvSpPr>
        <p:spPr>
          <a:xfrm>
            <a:off x="723899" y="469900"/>
            <a:ext cx="165665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PIONEER</a:t>
            </a:r>
          </a:p>
        </p:txBody>
      </p:sp>
      <p:sp>
        <p:nvSpPr>
          <p:cNvPr id="806" name="Shape 806"/>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807" name="Shape 807"/>
          <p:cNvSpPr/>
          <p:nvPr/>
        </p:nvSpPr>
        <p:spPr>
          <a:xfrm>
            <a:off x="797217" y="1510735"/>
            <a:ext cx="10470437" cy="27476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115597" indent="39687" algn="l" defTabSz="1295400">
              <a:lnSpc>
                <a:spcPct val="90000"/>
              </a:lnSpc>
              <a:spcBef>
                <a:spcPts val="1000"/>
              </a:spcBef>
              <a:defRPr sz="1800"/>
            </a:pPr>
            <a:r>
              <a:rPr sz="3400" b="1">
                <a:solidFill>
                  <a:srgbClr val="53585F"/>
                </a:solidFill>
                <a:uFill>
                  <a:solidFill>
                    <a:srgbClr val="000000"/>
                  </a:solidFill>
                </a:uFill>
                <a:latin typeface="Calibri"/>
                <a:ea typeface="Calibri"/>
                <a:cs typeface="Calibri"/>
                <a:sym typeface="Calibri"/>
              </a:rPr>
              <a:t>WHAT </a:t>
            </a:r>
            <a:r>
              <a:rPr sz="3400" b="1">
                <a:solidFill>
                  <a:srgbClr val="C41B00"/>
                </a:solidFill>
                <a:uFill>
                  <a:solidFill>
                    <a:srgbClr val="000000"/>
                  </a:solidFill>
                </a:uFill>
                <a:latin typeface="Calibri"/>
                <a:ea typeface="Calibri"/>
                <a:cs typeface="Calibri"/>
                <a:sym typeface="Calibri"/>
              </a:rPr>
              <a:t>QUESTIONS</a:t>
            </a:r>
            <a:r>
              <a:rPr sz="3400" b="1">
                <a:solidFill>
                  <a:srgbClr val="53585F"/>
                </a:solidFill>
                <a:uFill>
                  <a:solidFill>
                    <a:srgbClr val="000000"/>
                  </a:solidFill>
                </a:uFill>
                <a:latin typeface="Calibri"/>
                <a:ea typeface="Calibri"/>
                <a:cs typeface="Calibri"/>
                <a:sym typeface="Calibri"/>
              </a:rPr>
              <a:t> ARE THEY REALLY ASKING INSIDE?</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Who says we can’t?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Do you really not “get it”?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Are you competent?</a:t>
            </a:r>
          </a:p>
          <a:p>
            <a:pPr marL="887411" marR="115597" lvl="1"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Have you got a proven track record?</a:t>
            </a:r>
          </a:p>
        </p:txBody>
      </p:sp>
      <p:sp>
        <p:nvSpPr>
          <p:cNvPr id="808" name="Shape 808"/>
          <p:cNvSpPr/>
          <p:nvPr/>
        </p:nvSpPr>
        <p:spPr>
          <a:xfrm>
            <a:off x="780154" y="4966789"/>
            <a:ext cx="10713187" cy="33991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115597" indent="39687" algn="l" defTabSz="1295400">
              <a:lnSpc>
                <a:spcPct val="90000"/>
              </a:lnSpc>
              <a:spcBef>
                <a:spcPts val="1000"/>
              </a:spcBef>
              <a:defRPr sz="1800"/>
            </a:pPr>
            <a:r>
              <a:rPr sz="3400" b="1">
                <a:solidFill>
                  <a:srgbClr val="C41B00"/>
                </a:solidFill>
                <a:uFill>
                  <a:solidFill>
                    <a:srgbClr val="000000"/>
                  </a:solidFill>
                </a:uFill>
                <a:latin typeface="Calibri"/>
                <a:ea typeface="Calibri"/>
                <a:cs typeface="Calibri"/>
                <a:sym typeface="Calibri"/>
              </a:rPr>
              <a:t>NEGATIVE</a:t>
            </a:r>
            <a:r>
              <a:rPr sz="3400" b="1">
                <a:solidFill>
                  <a:srgbClr val="53585F"/>
                </a:solidFill>
                <a:uFill>
                  <a:solidFill>
                    <a:srgbClr val="000000"/>
                  </a:solidFill>
                </a:uFill>
                <a:latin typeface="Calibri"/>
                <a:ea typeface="Calibri"/>
                <a:cs typeface="Calibri"/>
                <a:sym typeface="Calibri"/>
              </a:rPr>
              <a:t> IMPACT</a:t>
            </a:r>
            <a:endParaRPr sz="3400">
              <a:solidFill>
                <a:srgbClr val="53585F"/>
              </a:solidFill>
              <a:uFill>
                <a:solidFill>
                  <a:srgbClr val="000000"/>
                </a:solidFill>
              </a:uFill>
              <a:latin typeface="Calibri"/>
              <a:ea typeface="Calibri"/>
              <a:cs typeface="Calibri"/>
              <a:sym typeface="Calibri"/>
            </a:endParaRP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appear arrogant with a “Me Focused” Agenda</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They fail to hear or value all of the 5 Voices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Quickly get frustrated with those who don’t “get it”</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“Back me or fight me!” when they present their ideas</a:t>
            </a:r>
          </a:p>
          <a:p>
            <a:pPr marL="890586" marR="115597" indent="-531811" algn="l" defTabSz="1295400">
              <a:lnSpc>
                <a:spcPct val="90000"/>
              </a:lnSpc>
              <a:spcBef>
                <a:spcPts val="1000"/>
              </a:spcBef>
              <a:buClr>
                <a:srgbClr val="A6AAA9"/>
              </a:buClr>
              <a:buSzPct val="60000"/>
              <a:buFont typeface="Wingdings"/>
              <a:buChar char="‣"/>
              <a:defRPr sz="1800"/>
            </a:pPr>
            <a:r>
              <a:rPr sz="3000">
                <a:uFill>
                  <a:solidFill>
                    <a:srgbClr val="000000"/>
                  </a:solidFill>
                </a:uFill>
                <a:latin typeface="Calibri"/>
                <a:ea typeface="Calibri"/>
                <a:cs typeface="Calibri"/>
                <a:sym typeface="Calibri"/>
              </a:rPr>
              <a:t>Driving to hard with an insensitivity to the needs of others</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8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8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7" grpId="1" animBg="1" advAuto="0"/>
      <p:bldP spid="808" grpId="2"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Shape 81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813" name="Shape 813"/>
          <p:cNvSpPr/>
          <p:nvPr/>
        </p:nvSpPr>
        <p:spPr>
          <a:xfrm>
            <a:off x="1232043" y="4411637"/>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alpha val="60000"/>
            </a:srgbClr>
          </a:solidFill>
          <a:ln w="12700">
            <a:miter lim="400000"/>
          </a:ln>
        </p:spPr>
        <p:txBody>
          <a:bodyPr lIns="50800" tIns="50800" rIns="50800" bIns="50800" anchor="ctr"/>
          <a:lstStyle/>
          <a:p>
            <a:endParaRPr/>
          </a:p>
        </p:txBody>
      </p:sp>
      <p:sp>
        <p:nvSpPr>
          <p:cNvPr id="814" name="Shape 814"/>
          <p:cNvSpPr/>
          <p:nvPr/>
        </p:nvSpPr>
        <p:spPr>
          <a:xfrm>
            <a:off x="1232043" y="2424225"/>
            <a:ext cx="1270001" cy="19909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alpha val="60000"/>
            </a:srgbClr>
          </a:solidFill>
          <a:ln w="12700">
            <a:miter lim="400000"/>
          </a:ln>
        </p:spPr>
        <p:txBody>
          <a:bodyPr lIns="50800" tIns="50800" rIns="50800" bIns="50800" anchor="ctr"/>
          <a:lstStyle/>
          <a:p>
            <a:endParaRPr/>
          </a:p>
        </p:txBody>
      </p:sp>
      <p:pic>
        <p:nvPicPr>
          <p:cNvPr id="815"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816" name="Shape 81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817" name="Shape 817"/>
          <p:cNvSpPr/>
          <p:nvPr/>
        </p:nvSpPr>
        <p:spPr>
          <a:xfrm>
            <a:off x="723899" y="469900"/>
            <a:ext cx="5080522"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RATE YOUR PIONEER VOICE</a:t>
            </a:r>
          </a:p>
        </p:txBody>
      </p:sp>
      <p:sp>
        <p:nvSpPr>
          <p:cNvPr id="818" name="Shape 818"/>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819" name="Shape 819"/>
          <p:cNvSpPr/>
          <p:nvPr/>
        </p:nvSpPr>
        <p:spPr>
          <a:xfrm>
            <a:off x="2831759" y="1974850"/>
            <a:ext cx="8922901" cy="59055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1800"/>
            </a:pPr>
            <a:r>
              <a:rPr sz="4500" b="1">
                <a:solidFill>
                  <a:srgbClr val="0B5D18"/>
                </a:solidFill>
                <a:latin typeface="Calibri"/>
                <a:ea typeface="Calibri"/>
                <a:cs typeface="Calibri"/>
                <a:sym typeface="Calibri"/>
              </a:rPr>
              <a:t>GREEN</a:t>
            </a:r>
          </a:p>
          <a:p>
            <a:pPr marL="1371600" lvl="2" indent="-914400" algn="l">
              <a:buClr>
                <a:srgbClr val="53585F"/>
              </a:buClr>
              <a:buSzPct val="100000"/>
              <a:buFont typeface="Calibri"/>
              <a:buChar char="‣"/>
              <a:defRPr sz="1800"/>
            </a:pPr>
            <a:r>
              <a:rPr sz="3600">
                <a:latin typeface="Calibri"/>
                <a:ea typeface="Calibri"/>
                <a:cs typeface="Calibri"/>
                <a:sym typeface="Calibri"/>
              </a:rPr>
              <a:t>My Foundational Voice, my default pattern of communication &amp; thinking</a:t>
            </a:r>
          </a:p>
          <a:p>
            <a:pPr algn="l">
              <a:defRPr sz="1800"/>
            </a:pPr>
            <a:endParaRPr sz="1500">
              <a:latin typeface="Calibri"/>
              <a:ea typeface="Calibri"/>
              <a:cs typeface="Calibri"/>
              <a:sym typeface="Calibri"/>
            </a:endParaRPr>
          </a:p>
          <a:p>
            <a:pPr algn="l">
              <a:defRPr sz="1800"/>
            </a:pPr>
            <a:r>
              <a:rPr sz="4500" b="1">
                <a:solidFill>
                  <a:srgbClr val="F3A917"/>
                </a:solidFill>
                <a:latin typeface="Calibri"/>
                <a:ea typeface="Calibri"/>
                <a:cs typeface="Calibri"/>
                <a:sym typeface="Calibri"/>
              </a:rPr>
              <a:t>YELLOW</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but I value it and it’s easily accessible</a:t>
            </a:r>
          </a:p>
          <a:p>
            <a:pPr algn="l">
              <a:defRPr sz="1800"/>
            </a:pPr>
            <a:endParaRPr sz="1500">
              <a:latin typeface="Calibri"/>
              <a:ea typeface="Calibri"/>
              <a:cs typeface="Calibri"/>
              <a:sym typeface="Calibri"/>
            </a:endParaRPr>
          </a:p>
          <a:p>
            <a:pPr algn="l">
              <a:defRPr sz="1800"/>
            </a:pPr>
            <a:r>
              <a:rPr sz="4500" b="1">
                <a:solidFill>
                  <a:schemeClr val="accent5"/>
                </a:solidFill>
                <a:latin typeface="Calibri"/>
                <a:ea typeface="Calibri"/>
                <a:cs typeface="Calibri"/>
                <a:sym typeface="Calibri"/>
              </a:rPr>
              <a:t>RED</a:t>
            </a:r>
          </a:p>
          <a:p>
            <a:pPr marL="1371600" lvl="2" indent="-914400" algn="l">
              <a:buClr>
                <a:srgbClr val="53585F"/>
              </a:buClr>
              <a:buSzPct val="100000"/>
              <a:buFont typeface="Calibri"/>
              <a:buChar char="‣"/>
              <a:defRPr sz="1800"/>
            </a:pPr>
            <a:r>
              <a:rPr sz="3600">
                <a:latin typeface="Calibri"/>
                <a:ea typeface="Calibri"/>
                <a:cs typeface="Calibri"/>
                <a:sym typeface="Calibri"/>
              </a:rPr>
              <a:t>Not my Foundational Voice, I find it hard to value and hard to access</a:t>
            </a:r>
          </a:p>
        </p:txBody>
      </p:sp>
      <p:sp>
        <p:nvSpPr>
          <p:cNvPr id="820" name="Shape 820"/>
          <p:cNvSpPr/>
          <p:nvPr/>
        </p:nvSpPr>
        <p:spPr>
          <a:xfrm>
            <a:off x="1232043" y="1814768"/>
            <a:ext cx="1270001" cy="1270001"/>
          </a:xfrm>
          <a:prstGeom prst="ellipse">
            <a:avLst/>
          </a:prstGeom>
          <a:gradFill>
            <a:gsLst>
              <a:gs pos="0">
                <a:srgbClr val="00F900"/>
              </a:gs>
              <a:gs pos="0">
                <a:srgbClr val="0BF922"/>
              </a:gs>
              <a:gs pos="0">
                <a:srgbClr val="16F944"/>
              </a:gs>
              <a:gs pos="81687">
                <a:srgbClr val="0EAE22"/>
              </a:gs>
              <a:gs pos="100000">
                <a:srgbClr val="066300"/>
              </a:gs>
            </a:gsLst>
            <a:path path="circle">
              <a:fillToRect l="37721" t="-19636" r="62278" b="119636"/>
            </a:path>
          </a:gradFill>
          <a:ln w="12700">
            <a:miter lim="400000"/>
          </a:ln>
        </p:spPr>
        <p:txBody>
          <a:bodyPr lIns="50800" tIns="50800" rIns="50800" bIns="50800" anchor="ctr"/>
          <a:lstStyle/>
          <a:p>
            <a:endParaRPr/>
          </a:p>
        </p:txBody>
      </p:sp>
      <p:sp>
        <p:nvSpPr>
          <p:cNvPr id="821" name="Shape 821"/>
          <p:cNvSpPr/>
          <p:nvPr/>
        </p:nvSpPr>
        <p:spPr>
          <a:xfrm>
            <a:off x="1232043" y="3812722"/>
            <a:ext cx="1270001" cy="1270001"/>
          </a:xfrm>
          <a:prstGeom prst="ellipse">
            <a:avLst/>
          </a:prstGeom>
          <a:gradFill>
            <a:gsLst>
              <a:gs pos="0">
                <a:srgbClr val="F5D500"/>
              </a:gs>
              <a:gs pos="0">
                <a:srgbClr val="F5D500"/>
              </a:gs>
              <a:gs pos="0">
                <a:srgbClr val="F5D500"/>
              </a:gs>
              <a:gs pos="81687">
                <a:srgbClr val="E8B600"/>
              </a:gs>
              <a:gs pos="100000">
                <a:srgbClr val="DA9700"/>
              </a:gs>
            </a:gsLst>
            <a:path path="circle">
              <a:fillToRect l="37721" t="-19636" r="62278" b="119636"/>
            </a:path>
          </a:gradFill>
          <a:ln w="12700">
            <a:miter lim="400000"/>
          </a:ln>
        </p:spPr>
        <p:txBody>
          <a:bodyPr lIns="50800" tIns="50800" rIns="50800" bIns="50800" anchor="ctr"/>
          <a:lstStyle/>
          <a:p>
            <a:endParaRPr/>
          </a:p>
        </p:txBody>
      </p:sp>
      <p:sp>
        <p:nvSpPr>
          <p:cNvPr id="822" name="Shape 822"/>
          <p:cNvSpPr/>
          <p:nvPr/>
        </p:nvSpPr>
        <p:spPr>
          <a:xfrm>
            <a:off x="1232043" y="5810677"/>
            <a:ext cx="1270001" cy="1270001"/>
          </a:xfrm>
          <a:prstGeom prst="ellipse">
            <a:avLst/>
          </a:prstGeom>
          <a:gradFill>
            <a:gsLst>
              <a:gs pos="0">
                <a:srgbClr val="FF3E4B"/>
              </a:gs>
              <a:gs pos="0">
                <a:srgbClr val="FF3E4B"/>
              </a:gs>
              <a:gs pos="0">
                <a:srgbClr val="FF3E4B"/>
              </a:gs>
              <a:gs pos="81687">
                <a:srgbClr val="D82B33"/>
              </a:gs>
              <a:gs pos="100000">
                <a:srgbClr val="B2171C"/>
              </a:gs>
            </a:gsLst>
            <a:path path="circle">
              <a:fillToRect l="37721" t="-19636" r="62278" b="119636"/>
            </a:path>
          </a:gradFill>
          <a:ln w="12700">
            <a:miter lim="400000"/>
          </a:ln>
        </p:spPr>
        <p:txBody>
          <a:bodyPr lIns="50800" tIns="50800" rIns="50800" bIns="50800" anchor="ctr"/>
          <a:lstStyle/>
          <a:p>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826"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827"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828" name="Shape 828"/>
          <p:cNvSpPr/>
          <p:nvPr/>
        </p:nvSpPr>
        <p:spPr>
          <a:xfrm>
            <a:off x="1296640" y="5326808"/>
            <a:ext cx="10411520"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solidFill>
                  <a:srgbClr val="FFFFFF"/>
                </a:solidFill>
                <a:latin typeface="Calibri"/>
                <a:ea typeface="Calibri"/>
                <a:cs typeface="Calibri"/>
                <a:sym typeface="Calibri"/>
              </a:defRPr>
            </a:lvl1pPr>
          </a:lstStyle>
          <a:p>
            <a:r>
              <a:t>Turn to the person next to you - tell them what color you have rated your Pioneer Voice and why?</a:t>
            </a:r>
          </a:p>
        </p:txBody>
      </p:sp>
      <p:sp>
        <p:nvSpPr>
          <p:cNvPr id="829" name="Shape 829"/>
          <p:cNvSpPr/>
          <p:nvPr/>
        </p:nvSpPr>
        <p:spPr>
          <a:xfrm>
            <a:off x="3725750" y="4876800"/>
            <a:ext cx="5553300"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830" name="Shape 830"/>
          <p:cNvSpPr/>
          <p:nvPr/>
        </p:nvSpPr>
        <p:spPr>
          <a:xfrm>
            <a:off x="4501877" y="5111329"/>
            <a:ext cx="400104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831" name="1 person.png"/>
          <p:cNvPicPr>
            <a:picLocks noChangeAspect="1"/>
          </p:cNvPicPr>
          <p:nvPr/>
        </p:nvPicPr>
        <p:blipFill>
          <a:blip r:embed="rId4">
            <a:extLst/>
          </a:blip>
          <a:stretch>
            <a:fillRect/>
          </a:stretch>
        </p:blipFill>
        <p:spPr>
          <a:xfrm>
            <a:off x="5002436" y="960527"/>
            <a:ext cx="1905001" cy="1905001"/>
          </a:xfrm>
          <a:prstGeom prst="rect">
            <a:avLst/>
          </a:prstGeom>
          <a:ln w="12700">
            <a:miter lim="400000"/>
          </a:ln>
        </p:spPr>
      </p:pic>
      <p:sp>
        <p:nvSpPr>
          <p:cNvPr id="832" name="Shape 832"/>
          <p:cNvSpPr/>
          <p:nvPr/>
        </p:nvSpPr>
        <p:spPr>
          <a:xfrm>
            <a:off x="1561548" y="2889250"/>
            <a:ext cx="9881704" cy="200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1000">
                <a:solidFill>
                  <a:srgbClr val="FFFFFF"/>
                </a:solidFill>
                <a:latin typeface="Open Sans Light"/>
                <a:ea typeface="Open Sans Light"/>
                <a:cs typeface="Open Sans Light"/>
                <a:sym typeface="Open Sans Light"/>
              </a:defRPr>
            </a:lvl1pPr>
          </a:lstStyle>
          <a:p>
            <a:r>
              <a:t>PAIRS EXERCISE</a:t>
            </a:r>
          </a:p>
        </p:txBody>
      </p:sp>
      <p:pic>
        <p:nvPicPr>
          <p:cNvPr id="833" name="Woman Icon.png"/>
          <p:cNvPicPr>
            <a:picLocks noChangeAspect="1"/>
          </p:cNvPicPr>
          <p:nvPr/>
        </p:nvPicPr>
        <p:blipFill>
          <a:blip r:embed="rId5">
            <a:extLst/>
          </a:blip>
          <a:stretch>
            <a:fillRect/>
          </a:stretch>
        </p:blipFill>
        <p:spPr>
          <a:xfrm>
            <a:off x="6097363" y="960527"/>
            <a:ext cx="1905001" cy="1905001"/>
          </a:xfrm>
          <a:prstGeom prst="rect">
            <a:avLst/>
          </a:prstGeom>
          <a:ln w="12700">
            <a:miter lim="400000"/>
          </a:ln>
        </p:spPr>
      </p:pic>
      <p:sp>
        <p:nvSpPr>
          <p:cNvPr id="834" name="Shape 83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 name="Shape 83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837" name="Shape 837"/>
          <p:cNvSpPr/>
          <p:nvPr/>
        </p:nvSpPr>
        <p:spPr>
          <a:xfrm>
            <a:off x="639235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PIONEER</a:t>
            </a:r>
          </a:p>
          <a:p>
            <a:pPr>
              <a:defRPr sz="4700" b="1" spc="141">
                <a:latin typeface="Calibri"/>
                <a:ea typeface="Calibri"/>
                <a:cs typeface="Calibri"/>
                <a:sym typeface="Calibri"/>
              </a:defRPr>
            </a:pPr>
            <a:r>
              <a:t>7%</a:t>
            </a:r>
          </a:p>
        </p:txBody>
      </p:sp>
      <p:pic>
        <p:nvPicPr>
          <p:cNvPr id="838"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839" name="Shape 839"/>
          <p:cNvSpPr/>
          <p:nvPr/>
        </p:nvSpPr>
        <p:spPr>
          <a:xfrm>
            <a:off x="620548" y="3519508"/>
            <a:ext cx="4069733"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b="1" spc="141">
                <a:latin typeface="Calibri"/>
                <a:ea typeface="Calibri"/>
                <a:cs typeface="Calibri"/>
                <a:sym typeface="Calibri"/>
              </a:defRPr>
            </a:lvl1pPr>
          </a:lstStyle>
          <a:p>
            <a:r>
              <a:t>NURTURER 43%</a:t>
            </a:r>
          </a:p>
        </p:txBody>
      </p:sp>
      <p:sp>
        <p:nvSpPr>
          <p:cNvPr id="840" name="Shape 840"/>
          <p:cNvSpPr/>
          <p:nvPr/>
        </p:nvSpPr>
        <p:spPr>
          <a:xfrm>
            <a:off x="723899" y="469900"/>
            <a:ext cx="498631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FIRST VOICE PERCENTAGES</a:t>
            </a:r>
          </a:p>
        </p:txBody>
      </p:sp>
      <p:sp>
        <p:nvSpPr>
          <p:cNvPr id="841" name="Shape 841"/>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842" name="pasted-image.png"/>
          <p:cNvPicPr>
            <a:picLocks noChangeAspect="1"/>
          </p:cNvPicPr>
          <p:nvPr/>
        </p:nvPicPr>
        <p:blipFill>
          <a:blip r:embed="rId3">
            <a:alphaModFix amt="50305"/>
            <a:extLst/>
          </a:blip>
          <a:stretch>
            <a:fillRect/>
          </a:stretch>
        </p:blipFill>
        <p:spPr>
          <a:xfrm>
            <a:off x="2219014" y="2493019"/>
            <a:ext cx="872800" cy="872800"/>
          </a:xfrm>
          <a:prstGeom prst="rect">
            <a:avLst/>
          </a:prstGeom>
          <a:ln w="12700">
            <a:miter lim="400000"/>
          </a:ln>
        </p:spPr>
      </p:pic>
      <p:pic>
        <p:nvPicPr>
          <p:cNvPr id="843" name="pasted-image.png"/>
          <p:cNvPicPr>
            <a:picLocks noChangeAspect="1"/>
          </p:cNvPicPr>
          <p:nvPr/>
        </p:nvPicPr>
        <p:blipFill>
          <a:blip r:embed="rId4">
            <a:alphaModFix amt="50000"/>
            <a:extLst/>
          </a:blip>
          <a:stretch>
            <a:fillRect/>
          </a:stretch>
        </p:blipFill>
        <p:spPr>
          <a:xfrm>
            <a:off x="6121402" y="2493019"/>
            <a:ext cx="761996" cy="872800"/>
          </a:xfrm>
          <a:prstGeom prst="rect">
            <a:avLst/>
          </a:prstGeom>
          <a:ln w="12700">
            <a:miter lim="400000"/>
          </a:ln>
        </p:spPr>
      </p:pic>
      <p:pic>
        <p:nvPicPr>
          <p:cNvPr id="844" name="pasted-image-filtered.png"/>
          <p:cNvPicPr>
            <a:picLocks noChangeAspect="1"/>
          </p:cNvPicPr>
          <p:nvPr/>
        </p:nvPicPr>
        <p:blipFill>
          <a:blip r:embed="rId5">
            <a:extLst/>
          </a:blip>
          <a:stretch>
            <a:fillRect/>
          </a:stretch>
        </p:blipFill>
        <p:spPr>
          <a:xfrm>
            <a:off x="7990825" y="5777258"/>
            <a:ext cx="872800" cy="872801"/>
          </a:xfrm>
          <a:prstGeom prst="rect">
            <a:avLst/>
          </a:prstGeom>
          <a:ln w="12700">
            <a:miter lim="400000"/>
          </a:ln>
        </p:spPr>
      </p:pic>
      <p:pic>
        <p:nvPicPr>
          <p:cNvPr id="845" name="pasted-image.png"/>
          <p:cNvPicPr>
            <a:picLocks noChangeAspect="1"/>
          </p:cNvPicPr>
          <p:nvPr/>
        </p:nvPicPr>
        <p:blipFill>
          <a:blip r:embed="rId6">
            <a:alphaModFix amt="35511"/>
            <a:extLst/>
          </a:blip>
          <a:stretch>
            <a:fillRect/>
          </a:stretch>
        </p:blipFill>
        <p:spPr>
          <a:xfrm>
            <a:off x="9912986" y="2493019"/>
            <a:ext cx="872800" cy="872800"/>
          </a:xfrm>
          <a:prstGeom prst="rect">
            <a:avLst/>
          </a:prstGeom>
          <a:ln w="12700">
            <a:miter lim="400000"/>
          </a:ln>
        </p:spPr>
      </p:pic>
      <p:pic>
        <p:nvPicPr>
          <p:cNvPr id="846" name="pasted-image-filtered.png"/>
          <p:cNvPicPr>
            <a:picLocks noChangeAspect="1"/>
          </p:cNvPicPr>
          <p:nvPr/>
        </p:nvPicPr>
        <p:blipFill>
          <a:blip r:embed="rId7">
            <a:alphaModFix amt="50000"/>
            <a:extLst/>
          </a:blip>
          <a:stretch>
            <a:fillRect/>
          </a:stretch>
        </p:blipFill>
        <p:spPr>
          <a:xfrm>
            <a:off x="4141175" y="5777258"/>
            <a:ext cx="872800" cy="872801"/>
          </a:xfrm>
          <a:prstGeom prst="rect">
            <a:avLst/>
          </a:prstGeom>
          <a:ln w="12700">
            <a:miter lim="400000"/>
          </a:ln>
        </p:spPr>
      </p:pic>
      <p:sp>
        <p:nvSpPr>
          <p:cNvPr id="847" name="Shape 847"/>
          <p:cNvSpPr/>
          <p:nvPr/>
        </p:nvSpPr>
        <p:spPr>
          <a:xfrm>
            <a:off x="4470198"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CREATIVE</a:t>
            </a:r>
          </a:p>
          <a:p>
            <a:pPr>
              <a:defRPr sz="4700" b="1" spc="141">
                <a:latin typeface="Calibri"/>
                <a:ea typeface="Calibri"/>
                <a:cs typeface="Calibri"/>
                <a:sym typeface="Calibri"/>
              </a:defRPr>
            </a:pPr>
            <a:r>
              <a:t>9%</a:t>
            </a:r>
          </a:p>
        </p:txBody>
      </p:sp>
      <p:sp>
        <p:nvSpPr>
          <p:cNvPr id="848" name="Shape 848"/>
          <p:cNvSpPr/>
          <p:nvPr/>
        </p:nvSpPr>
        <p:spPr>
          <a:xfrm>
            <a:off x="8314520"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GUARDIAN </a:t>
            </a:r>
          </a:p>
          <a:p>
            <a:pPr>
              <a:defRPr sz="4700" b="1" spc="141">
                <a:latin typeface="Calibri"/>
                <a:ea typeface="Calibri"/>
                <a:cs typeface="Calibri"/>
                <a:sym typeface="Calibri"/>
              </a:defRPr>
            </a:pPr>
            <a:r>
              <a:t>30%</a:t>
            </a:r>
          </a:p>
        </p:txBody>
      </p:sp>
      <p:sp>
        <p:nvSpPr>
          <p:cNvPr id="849" name="Shape 849"/>
          <p:cNvSpPr/>
          <p:nvPr/>
        </p:nvSpPr>
        <p:spPr>
          <a:xfrm>
            <a:off x="254270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CONNECTOR</a:t>
            </a:r>
          </a:p>
          <a:p>
            <a:pPr>
              <a:defRPr sz="4700" b="1" spc="141">
                <a:latin typeface="Calibri"/>
                <a:ea typeface="Calibri"/>
                <a:cs typeface="Calibri"/>
                <a:sym typeface="Calibri"/>
              </a:defRPr>
            </a:pPr>
            <a:r>
              <a:t>11%</a:t>
            </a:r>
          </a:p>
        </p:txBody>
      </p:sp>
      <p:sp>
        <p:nvSpPr>
          <p:cNvPr id="850" name="Shape 850"/>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 name="Shape 85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53"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854"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855" name="Shape 855"/>
          <p:cNvSpPr/>
          <p:nvPr/>
        </p:nvSpPr>
        <p:spPr>
          <a:xfrm>
            <a:off x="3136765" y="3663950"/>
            <a:ext cx="6731270" cy="22995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b="1" spc="180">
                <a:latin typeface="Calibri"/>
                <a:ea typeface="Calibri"/>
                <a:cs typeface="Calibri"/>
                <a:sym typeface="Calibri"/>
              </a:defRPr>
            </a:pPr>
            <a:r>
              <a:t>NURTURER</a:t>
            </a:r>
          </a:p>
          <a:p>
            <a:pPr>
              <a:defRPr sz="4500" b="1" spc="135">
                <a:latin typeface="Calibri"/>
                <a:ea typeface="Calibri"/>
                <a:cs typeface="Calibri"/>
                <a:sym typeface="Calibri"/>
              </a:defRPr>
            </a:pPr>
            <a:r>
              <a:t>Relational Harmony, Values, and People</a:t>
            </a:r>
          </a:p>
        </p:txBody>
      </p:sp>
      <p:sp>
        <p:nvSpPr>
          <p:cNvPr id="856" name="Shape 856"/>
          <p:cNvSpPr/>
          <p:nvPr/>
        </p:nvSpPr>
        <p:spPr>
          <a:xfrm>
            <a:off x="723899" y="469900"/>
            <a:ext cx="307781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cap="all">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Champion of…</a:t>
            </a:r>
          </a:p>
        </p:txBody>
      </p:sp>
      <p:sp>
        <p:nvSpPr>
          <p:cNvPr id="857" name="Shape 857"/>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858" name="pasted-image.png"/>
          <p:cNvPicPr>
            <a:picLocks noChangeAspect="1"/>
          </p:cNvPicPr>
          <p:nvPr/>
        </p:nvPicPr>
        <p:blipFill>
          <a:blip r:embed="rId4">
            <a:extLst/>
          </a:blip>
          <a:stretch>
            <a:fillRect/>
          </a:stretch>
        </p:blipFill>
        <p:spPr>
          <a:xfrm>
            <a:off x="6066000" y="2481366"/>
            <a:ext cx="872800" cy="872800"/>
          </a:xfrm>
          <a:prstGeom prst="rect">
            <a:avLst/>
          </a:prstGeom>
          <a:ln w="12700">
            <a:miter lim="400000"/>
          </a:ln>
        </p:spPr>
      </p:pic>
      <p:sp>
        <p:nvSpPr>
          <p:cNvPr id="859" name="Shape 85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Shape 861"/>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62"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863"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864" name="Shape 864"/>
          <p:cNvSpPr/>
          <p:nvPr/>
        </p:nvSpPr>
        <p:spPr>
          <a:xfrm>
            <a:off x="2397639" y="3663950"/>
            <a:ext cx="8209522" cy="22995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b="1" spc="180">
                <a:latin typeface="Calibri"/>
                <a:ea typeface="Calibri"/>
                <a:cs typeface="Calibri"/>
                <a:sym typeface="Calibri"/>
              </a:defRPr>
            </a:pPr>
            <a:r>
              <a:t>CREATIVE</a:t>
            </a:r>
          </a:p>
          <a:p>
            <a:pPr>
              <a:defRPr sz="4500" b="1" spc="135">
                <a:latin typeface="Calibri"/>
                <a:ea typeface="Calibri"/>
                <a:cs typeface="Calibri"/>
                <a:sym typeface="Calibri"/>
              </a:defRPr>
            </a:pPr>
            <a:r>
              <a:t>Future ideas, Organizational Integrity, and Social Conscience</a:t>
            </a:r>
          </a:p>
        </p:txBody>
      </p:sp>
      <p:sp>
        <p:nvSpPr>
          <p:cNvPr id="865" name="Shape 865"/>
          <p:cNvSpPr/>
          <p:nvPr/>
        </p:nvSpPr>
        <p:spPr>
          <a:xfrm>
            <a:off x="723899" y="469900"/>
            <a:ext cx="307781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cap="all">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Champion of…</a:t>
            </a:r>
          </a:p>
        </p:txBody>
      </p:sp>
      <p:sp>
        <p:nvSpPr>
          <p:cNvPr id="866" name="Shape 866"/>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867" name="pasted-image.png"/>
          <p:cNvPicPr>
            <a:picLocks noChangeAspect="1"/>
          </p:cNvPicPr>
          <p:nvPr/>
        </p:nvPicPr>
        <p:blipFill>
          <a:blip r:embed="rId4">
            <a:extLst/>
          </a:blip>
          <a:stretch>
            <a:fillRect/>
          </a:stretch>
        </p:blipFill>
        <p:spPr>
          <a:xfrm>
            <a:off x="6121402" y="2493019"/>
            <a:ext cx="761996" cy="872800"/>
          </a:xfrm>
          <a:prstGeom prst="rect">
            <a:avLst/>
          </a:prstGeom>
          <a:ln w="12700">
            <a:miter lim="400000"/>
          </a:ln>
        </p:spPr>
      </p:pic>
      <p:sp>
        <p:nvSpPr>
          <p:cNvPr id="868" name="Shape 86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 name="Shape 870"/>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71"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872" name="pasted-image.png"/>
          <p:cNvPicPr>
            <a:picLocks noChangeAspect="1"/>
          </p:cNvPicPr>
          <p:nvPr/>
        </p:nvPicPr>
        <p:blipFill>
          <a:blip r:embed="rId3">
            <a:alphaModFix amt="80009"/>
            <a:extLst/>
          </a:blip>
          <a:stretch>
            <a:fillRect/>
          </a:stretch>
        </p:blipFill>
        <p:spPr>
          <a:xfrm>
            <a:off x="6066000" y="2493019"/>
            <a:ext cx="872800" cy="872800"/>
          </a:xfrm>
          <a:prstGeom prst="rect">
            <a:avLst/>
          </a:prstGeom>
          <a:ln w="12700">
            <a:miter lim="400000"/>
          </a:ln>
        </p:spPr>
      </p:pic>
      <p:pic>
        <p:nvPicPr>
          <p:cNvPr id="873" name="image1.jpg"/>
          <p:cNvPicPr>
            <a:picLocks noChangeAspect="1"/>
          </p:cNvPicPr>
          <p:nvPr/>
        </p:nvPicPr>
        <p:blipFill>
          <a:blip r:embed="rId4">
            <a:extLst/>
          </a:blip>
          <a:stretch>
            <a:fillRect/>
          </a:stretch>
        </p:blipFill>
        <p:spPr>
          <a:xfrm>
            <a:off x="11939444" y="8691048"/>
            <a:ext cx="655160" cy="660401"/>
          </a:xfrm>
          <a:prstGeom prst="rect">
            <a:avLst/>
          </a:prstGeom>
          <a:ln w="12700">
            <a:miter lim="400000"/>
          </a:ln>
        </p:spPr>
      </p:pic>
      <p:sp>
        <p:nvSpPr>
          <p:cNvPr id="874" name="Shape 874"/>
          <p:cNvSpPr/>
          <p:nvPr/>
        </p:nvSpPr>
        <p:spPr>
          <a:xfrm>
            <a:off x="2397639" y="3663950"/>
            <a:ext cx="8209522" cy="22995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b="1" spc="180">
                <a:latin typeface="Calibri"/>
                <a:ea typeface="Calibri"/>
                <a:cs typeface="Calibri"/>
                <a:sym typeface="Calibri"/>
              </a:defRPr>
            </a:pPr>
            <a:r>
              <a:t>GUARDIAN</a:t>
            </a:r>
          </a:p>
          <a:p>
            <a:pPr>
              <a:defRPr sz="4500" b="1" spc="135">
                <a:latin typeface="Calibri"/>
                <a:ea typeface="Calibri"/>
                <a:cs typeface="Calibri"/>
                <a:sym typeface="Calibri"/>
              </a:defRPr>
            </a:pPr>
            <a:r>
              <a:t>Truth, Stewardship of Money and Systems</a:t>
            </a:r>
          </a:p>
        </p:txBody>
      </p:sp>
      <p:sp>
        <p:nvSpPr>
          <p:cNvPr id="875" name="Shape 875"/>
          <p:cNvSpPr/>
          <p:nvPr/>
        </p:nvSpPr>
        <p:spPr>
          <a:xfrm>
            <a:off x="723899" y="469900"/>
            <a:ext cx="307781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cap="all">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Champion of…</a:t>
            </a:r>
          </a:p>
        </p:txBody>
      </p:sp>
      <p:sp>
        <p:nvSpPr>
          <p:cNvPr id="876" name="Shape 876"/>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877" name="Shape 87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 name="Shape 87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80"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881" name="pasted-image-filtered.png"/>
          <p:cNvPicPr>
            <a:picLocks noChangeAspect="1"/>
          </p:cNvPicPr>
          <p:nvPr/>
        </p:nvPicPr>
        <p:blipFill>
          <a:blip r:embed="rId3">
            <a:extLst/>
          </a:blip>
          <a:stretch>
            <a:fillRect/>
          </a:stretch>
        </p:blipFill>
        <p:spPr>
          <a:xfrm>
            <a:off x="6066000" y="2493019"/>
            <a:ext cx="872800" cy="872800"/>
          </a:xfrm>
          <a:prstGeom prst="rect">
            <a:avLst/>
          </a:prstGeom>
          <a:ln w="12700">
            <a:miter lim="400000"/>
          </a:ln>
        </p:spPr>
      </p:pic>
      <p:pic>
        <p:nvPicPr>
          <p:cNvPr id="882" name="image1.jpg"/>
          <p:cNvPicPr>
            <a:picLocks noChangeAspect="1"/>
          </p:cNvPicPr>
          <p:nvPr/>
        </p:nvPicPr>
        <p:blipFill>
          <a:blip r:embed="rId4">
            <a:extLst/>
          </a:blip>
          <a:stretch>
            <a:fillRect/>
          </a:stretch>
        </p:blipFill>
        <p:spPr>
          <a:xfrm>
            <a:off x="11939444" y="8691048"/>
            <a:ext cx="655160" cy="660401"/>
          </a:xfrm>
          <a:prstGeom prst="rect">
            <a:avLst/>
          </a:prstGeom>
          <a:ln w="12700">
            <a:miter lim="400000"/>
          </a:ln>
        </p:spPr>
      </p:pic>
      <p:sp>
        <p:nvSpPr>
          <p:cNvPr id="883" name="Shape 883"/>
          <p:cNvSpPr/>
          <p:nvPr/>
        </p:nvSpPr>
        <p:spPr>
          <a:xfrm>
            <a:off x="2397639" y="3663950"/>
            <a:ext cx="8209522" cy="29980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b="1" spc="180">
                <a:latin typeface="Calibri"/>
                <a:ea typeface="Calibri"/>
                <a:cs typeface="Calibri"/>
                <a:sym typeface="Calibri"/>
              </a:defRPr>
            </a:pPr>
            <a:r>
              <a:t>CONNECTOR</a:t>
            </a:r>
          </a:p>
          <a:p>
            <a:pPr>
              <a:defRPr sz="4500" b="1" spc="135">
                <a:latin typeface="Calibri"/>
                <a:ea typeface="Calibri"/>
                <a:cs typeface="Calibri"/>
                <a:sym typeface="Calibri"/>
              </a:defRPr>
            </a:pPr>
            <a:r>
              <a:t>Relational Networks, Branding and Messaging, and Internal Collaboration</a:t>
            </a:r>
          </a:p>
        </p:txBody>
      </p:sp>
      <p:sp>
        <p:nvSpPr>
          <p:cNvPr id="884" name="Shape 884"/>
          <p:cNvSpPr/>
          <p:nvPr/>
        </p:nvSpPr>
        <p:spPr>
          <a:xfrm>
            <a:off x="723899" y="469900"/>
            <a:ext cx="307781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cap="all">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Champion of…</a:t>
            </a:r>
          </a:p>
        </p:txBody>
      </p:sp>
      <p:sp>
        <p:nvSpPr>
          <p:cNvPr id="885" name="Shape 885"/>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886" name="Shape 88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Shape 88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89"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890" name="pasted-image-filtered.png"/>
          <p:cNvPicPr>
            <a:picLocks noChangeAspect="1"/>
          </p:cNvPicPr>
          <p:nvPr/>
        </p:nvPicPr>
        <p:blipFill>
          <a:blip r:embed="rId3">
            <a:extLst/>
          </a:blip>
          <a:stretch>
            <a:fillRect/>
          </a:stretch>
        </p:blipFill>
        <p:spPr>
          <a:xfrm>
            <a:off x="6066000" y="2493019"/>
            <a:ext cx="872800" cy="872800"/>
          </a:xfrm>
          <a:prstGeom prst="rect">
            <a:avLst/>
          </a:prstGeom>
          <a:ln w="12700">
            <a:miter lim="400000"/>
          </a:ln>
        </p:spPr>
      </p:pic>
      <p:pic>
        <p:nvPicPr>
          <p:cNvPr id="891" name="image1.jpg"/>
          <p:cNvPicPr>
            <a:picLocks noChangeAspect="1"/>
          </p:cNvPicPr>
          <p:nvPr/>
        </p:nvPicPr>
        <p:blipFill>
          <a:blip r:embed="rId4">
            <a:extLst/>
          </a:blip>
          <a:stretch>
            <a:fillRect/>
          </a:stretch>
        </p:blipFill>
        <p:spPr>
          <a:xfrm>
            <a:off x="11939444" y="8691048"/>
            <a:ext cx="655160" cy="660401"/>
          </a:xfrm>
          <a:prstGeom prst="rect">
            <a:avLst/>
          </a:prstGeom>
          <a:ln w="12700">
            <a:miter lim="400000"/>
          </a:ln>
        </p:spPr>
      </p:pic>
      <p:sp>
        <p:nvSpPr>
          <p:cNvPr id="892" name="Shape 892"/>
          <p:cNvSpPr/>
          <p:nvPr/>
        </p:nvSpPr>
        <p:spPr>
          <a:xfrm>
            <a:off x="2397639" y="3663950"/>
            <a:ext cx="8209522" cy="22995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000" b="1" spc="180">
                <a:latin typeface="Calibri"/>
                <a:ea typeface="Calibri"/>
                <a:cs typeface="Calibri"/>
                <a:sym typeface="Calibri"/>
              </a:defRPr>
            </a:pPr>
            <a:r>
              <a:t>PIONEER</a:t>
            </a:r>
          </a:p>
          <a:p>
            <a:pPr>
              <a:defRPr sz="4500" b="1" spc="135">
                <a:latin typeface="Calibri"/>
                <a:ea typeface="Calibri"/>
                <a:cs typeface="Calibri"/>
                <a:sym typeface="Calibri"/>
              </a:defRPr>
            </a:pPr>
            <a:r>
              <a:t>Strategic Vision, Tough Decisions, and Problem solving</a:t>
            </a:r>
          </a:p>
        </p:txBody>
      </p:sp>
      <p:sp>
        <p:nvSpPr>
          <p:cNvPr id="893" name="Shape 893"/>
          <p:cNvSpPr/>
          <p:nvPr/>
        </p:nvSpPr>
        <p:spPr>
          <a:xfrm>
            <a:off x="723899" y="469900"/>
            <a:ext cx="307781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cap="all">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Champion of…</a:t>
            </a:r>
          </a:p>
        </p:txBody>
      </p:sp>
      <p:sp>
        <p:nvSpPr>
          <p:cNvPr id="894" name="Shape 894"/>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895" name="Shape 895"/>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 name="Shape 897"/>
          <p:cNvSpPr/>
          <p:nvPr/>
        </p:nvSpPr>
        <p:spPr>
          <a:xfrm>
            <a:off x="344338" y="335644"/>
            <a:ext cx="12316124" cy="9082312"/>
          </a:xfrm>
          <a:prstGeom prst="rect">
            <a:avLst/>
          </a:prstGeom>
          <a:solidFill>
            <a:srgbClr val="EFEFEF"/>
          </a:solidFill>
          <a:ln w="12700">
            <a:miter lim="400000"/>
          </a:ln>
        </p:spPr>
        <p:txBody>
          <a:bodyPr lIns="50800" tIns="50800" rIns="50800" bIns="50800" anchor="ctr"/>
          <a:lstStyle/>
          <a:p>
            <a:endParaRPr/>
          </a:p>
        </p:txBody>
      </p:sp>
      <p:sp>
        <p:nvSpPr>
          <p:cNvPr id="898" name="Shape 89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899"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900" name="Shape 900"/>
          <p:cNvSpPr/>
          <p:nvPr/>
        </p:nvSpPr>
        <p:spPr>
          <a:xfrm>
            <a:off x="668428" y="1346198"/>
            <a:ext cx="11667944" cy="68878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200">
                <a:solidFill>
                  <a:srgbClr val="535353"/>
                </a:solidFill>
                <a:latin typeface="Calibri"/>
                <a:ea typeface="Calibri"/>
                <a:cs typeface="Calibri"/>
                <a:sym typeface="Calibri"/>
              </a:defRPr>
            </a:pPr>
            <a:r>
              <a:rPr b="1"/>
              <a:t>Nurturer</a:t>
            </a:r>
            <a:r>
              <a:t> - Relational harmony, Values and People</a:t>
            </a:r>
          </a:p>
          <a:p>
            <a:pPr algn="l">
              <a:spcBef>
                <a:spcPts val="2000"/>
              </a:spcBef>
              <a:defRPr sz="4200">
                <a:solidFill>
                  <a:srgbClr val="535353"/>
                </a:solidFill>
                <a:latin typeface="Calibri"/>
                <a:ea typeface="Calibri"/>
                <a:cs typeface="Calibri"/>
                <a:sym typeface="Calibri"/>
              </a:defRPr>
            </a:pPr>
            <a:r>
              <a:rPr b="1"/>
              <a:t>Creative</a:t>
            </a:r>
            <a:r>
              <a:t> - Future ideas, Organizational Integrity and Social Conscience</a:t>
            </a:r>
          </a:p>
          <a:p>
            <a:pPr algn="l">
              <a:spcBef>
                <a:spcPts val="2000"/>
              </a:spcBef>
              <a:defRPr sz="4200">
                <a:solidFill>
                  <a:srgbClr val="535353"/>
                </a:solidFill>
                <a:latin typeface="Calibri"/>
                <a:ea typeface="Calibri"/>
                <a:cs typeface="Calibri"/>
                <a:sym typeface="Calibri"/>
              </a:defRPr>
            </a:pPr>
            <a:r>
              <a:rPr b="1"/>
              <a:t>Guardian</a:t>
            </a:r>
            <a:r>
              <a:t> - Truth, Stewardship of Money and Systems</a:t>
            </a:r>
          </a:p>
          <a:p>
            <a:pPr algn="l">
              <a:spcBef>
                <a:spcPts val="2000"/>
              </a:spcBef>
              <a:defRPr sz="4200">
                <a:solidFill>
                  <a:srgbClr val="535353"/>
                </a:solidFill>
                <a:latin typeface="Calibri"/>
                <a:ea typeface="Calibri"/>
                <a:cs typeface="Calibri"/>
                <a:sym typeface="Calibri"/>
              </a:defRPr>
            </a:pPr>
            <a:r>
              <a:rPr b="1"/>
              <a:t>Connector</a:t>
            </a:r>
            <a:r>
              <a:t> - Relational Networks, Branding and Messaging and Internal Collaboration</a:t>
            </a:r>
          </a:p>
          <a:p>
            <a:pPr algn="l">
              <a:spcBef>
                <a:spcPts val="2000"/>
              </a:spcBef>
              <a:defRPr sz="4200">
                <a:solidFill>
                  <a:srgbClr val="535353"/>
                </a:solidFill>
                <a:latin typeface="Calibri"/>
                <a:ea typeface="Calibri"/>
                <a:cs typeface="Calibri"/>
                <a:sym typeface="Calibri"/>
              </a:defRPr>
            </a:pPr>
            <a:r>
              <a:rPr b="1"/>
              <a:t>Pioneer</a:t>
            </a:r>
            <a:r>
              <a:t> - Strategic Vision, Tough Decisions and Problem solving</a:t>
            </a:r>
          </a:p>
        </p:txBody>
      </p:sp>
      <p:sp>
        <p:nvSpPr>
          <p:cNvPr id="901" name="Shape 901"/>
          <p:cNvSpPr/>
          <p:nvPr/>
        </p:nvSpPr>
        <p:spPr>
          <a:xfrm>
            <a:off x="723899" y="469900"/>
            <a:ext cx="3077817"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CHAMPION OF…</a:t>
            </a:r>
          </a:p>
        </p:txBody>
      </p:sp>
      <p:sp>
        <p:nvSpPr>
          <p:cNvPr id="902" name="Shape 90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903" name="Shape 90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0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90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90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90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90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9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 grpId="1" build="p" bldLvl="5"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05" name="pasted-image.png"/>
          <p:cNvPicPr>
            <a:picLocks noChangeAspect="1"/>
          </p:cNvPicPr>
          <p:nvPr/>
        </p:nvPicPr>
        <p:blipFill>
          <a:blip r:embed="rId2">
            <a:alphaModFix amt="62202"/>
            <a:extLst/>
          </a:blip>
          <a:srcRect l="11240" r="11240"/>
          <a:stretch>
            <a:fillRect/>
          </a:stretch>
        </p:blipFill>
        <p:spPr>
          <a:xfrm>
            <a:off x="-34523" y="-14093"/>
            <a:ext cx="13073846" cy="9781786"/>
          </a:xfrm>
          <a:prstGeom prst="rect">
            <a:avLst/>
          </a:prstGeom>
          <a:ln w="12700">
            <a:miter lim="400000"/>
          </a:ln>
        </p:spPr>
      </p:pic>
      <p:pic>
        <p:nvPicPr>
          <p:cNvPr id="906"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07" name="Shape 907"/>
          <p:cNvSpPr/>
          <p:nvPr/>
        </p:nvSpPr>
        <p:spPr>
          <a:xfrm>
            <a:off x="465459" y="3962400"/>
            <a:ext cx="12073882"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0000" cap="all">
                <a:solidFill>
                  <a:srgbClr val="FFFFFF"/>
                </a:solidFill>
                <a:latin typeface="Open Sans"/>
                <a:ea typeface="Open Sans"/>
                <a:cs typeface="Open Sans"/>
                <a:sym typeface="Open Sans"/>
              </a:defRPr>
            </a:lvl1pPr>
          </a:lstStyle>
          <a:p>
            <a:r>
              <a:t>Weapon Systems? </a:t>
            </a:r>
          </a:p>
        </p:txBody>
      </p:sp>
      <p:sp>
        <p:nvSpPr>
          <p:cNvPr id="908" name="Shape 90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0" name="7bc6492d35a51a9e5d8d9a921a53c6d5.jpg"/>
          <p:cNvPicPr>
            <a:picLocks noChangeAspect="1"/>
          </p:cNvPicPr>
          <p:nvPr/>
        </p:nvPicPr>
        <p:blipFill>
          <a:blip r:embed="rId2">
            <a:alphaModFix amt="65534"/>
            <a:extLst/>
          </a:blip>
          <a:stretch>
            <a:fillRect/>
          </a:stretch>
        </p:blipFill>
        <p:spPr>
          <a:xfrm>
            <a:off x="0" y="-44174"/>
            <a:ext cx="13004801" cy="9841948"/>
          </a:xfrm>
          <a:prstGeom prst="rect">
            <a:avLst/>
          </a:prstGeom>
          <a:ln w="12700">
            <a:miter lim="400000"/>
          </a:ln>
        </p:spPr>
      </p:pic>
      <p:pic>
        <p:nvPicPr>
          <p:cNvPr id="911"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12" name="Shape 912"/>
          <p:cNvSpPr/>
          <p:nvPr/>
        </p:nvSpPr>
        <p:spPr>
          <a:xfrm>
            <a:off x="2778869" y="4089399"/>
            <a:ext cx="7701062"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spc="1000">
                <a:solidFill>
                  <a:srgbClr val="FFFFFF"/>
                </a:solidFill>
                <a:latin typeface="Open Sans"/>
                <a:ea typeface="Open Sans"/>
                <a:cs typeface="Open Sans"/>
                <a:sym typeface="Open Sans"/>
              </a:defRPr>
            </a:lvl1pPr>
          </a:lstStyle>
          <a:p>
            <a:r>
              <a:t>NURTURER</a:t>
            </a:r>
          </a:p>
        </p:txBody>
      </p:sp>
      <p:sp>
        <p:nvSpPr>
          <p:cNvPr id="913" name="Shape 91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15" name="2797109-hulk_marvel_4.jpg"/>
          <p:cNvPicPr>
            <a:picLocks noChangeAspect="1"/>
          </p:cNvPicPr>
          <p:nvPr/>
        </p:nvPicPr>
        <p:blipFill>
          <a:blip r:embed="rId2">
            <a:alphaModFix amt="70238"/>
            <a:extLst/>
          </a:blip>
          <a:srcRect l="12298" r="12298"/>
          <a:stretch>
            <a:fillRect/>
          </a:stretch>
        </p:blipFill>
        <p:spPr>
          <a:xfrm>
            <a:off x="-28709" y="4614"/>
            <a:ext cx="13062219" cy="9744372"/>
          </a:xfrm>
          <a:prstGeom prst="rect">
            <a:avLst/>
          </a:prstGeom>
          <a:ln w="12700">
            <a:miter lim="400000"/>
          </a:ln>
        </p:spPr>
      </p:pic>
      <p:pic>
        <p:nvPicPr>
          <p:cNvPr id="916"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17" name="Shape 917"/>
          <p:cNvSpPr/>
          <p:nvPr/>
        </p:nvSpPr>
        <p:spPr>
          <a:xfrm>
            <a:off x="2178533" y="4089399"/>
            <a:ext cx="8901734"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spc="1000">
                <a:solidFill>
                  <a:srgbClr val="FFFFFF"/>
                </a:solidFill>
                <a:latin typeface="Open Sans"/>
                <a:ea typeface="Open Sans"/>
                <a:cs typeface="Open Sans"/>
                <a:sym typeface="Open Sans"/>
              </a:defRPr>
            </a:lvl1pPr>
          </a:lstStyle>
          <a:p>
            <a:r>
              <a:t>CREATIVE (F)</a:t>
            </a:r>
          </a:p>
        </p:txBody>
      </p:sp>
      <p:sp>
        <p:nvSpPr>
          <p:cNvPr id="918" name="Shape 91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0" name="USMC_Sniper_M24.jpg"/>
          <p:cNvPicPr>
            <a:picLocks noChangeAspect="1"/>
          </p:cNvPicPr>
          <p:nvPr/>
        </p:nvPicPr>
        <p:blipFill>
          <a:blip r:embed="rId2">
            <a:alphaModFix amt="70700"/>
            <a:extLst/>
          </a:blip>
          <a:srcRect r="20155"/>
          <a:stretch>
            <a:fillRect/>
          </a:stretch>
        </p:blipFill>
        <p:spPr>
          <a:xfrm>
            <a:off x="-31229" y="-1"/>
            <a:ext cx="13067259" cy="9753601"/>
          </a:xfrm>
          <a:prstGeom prst="rect">
            <a:avLst/>
          </a:prstGeom>
          <a:ln w="12700">
            <a:miter lim="400000"/>
          </a:ln>
        </p:spPr>
      </p:pic>
      <p:pic>
        <p:nvPicPr>
          <p:cNvPr id="921"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22" name="Shape 922"/>
          <p:cNvSpPr/>
          <p:nvPr/>
        </p:nvSpPr>
        <p:spPr>
          <a:xfrm>
            <a:off x="2154969" y="4089399"/>
            <a:ext cx="8948862"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spc="1000">
                <a:solidFill>
                  <a:srgbClr val="FFFFFF"/>
                </a:solidFill>
                <a:latin typeface="Open Sans"/>
                <a:ea typeface="Open Sans"/>
                <a:cs typeface="Open Sans"/>
                <a:sym typeface="Open Sans"/>
              </a:defRPr>
            </a:lvl1pPr>
          </a:lstStyle>
          <a:p>
            <a:r>
              <a:t>CREATIVE (T)</a:t>
            </a:r>
          </a:p>
        </p:txBody>
      </p:sp>
      <p:sp>
        <p:nvSpPr>
          <p:cNvPr id="923" name="Shape 92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5" name="pasted-image.jpg"/>
          <p:cNvPicPr>
            <a:picLocks noChangeAspect="1"/>
          </p:cNvPicPr>
          <p:nvPr/>
        </p:nvPicPr>
        <p:blipFill>
          <a:blip r:embed="rId2">
            <a:extLst/>
          </a:blip>
          <a:srcRect l="11149" t="2346" r="17170" b="2346"/>
          <a:stretch>
            <a:fillRect/>
          </a:stretch>
        </p:blipFill>
        <p:spPr>
          <a:xfrm>
            <a:off x="-15551" y="2010"/>
            <a:ext cx="13035901" cy="9749580"/>
          </a:xfrm>
          <a:prstGeom prst="rect">
            <a:avLst/>
          </a:prstGeom>
          <a:ln w="12700">
            <a:miter lim="400000"/>
          </a:ln>
        </p:spPr>
      </p:pic>
      <p:pic>
        <p:nvPicPr>
          <p:cNvPr id="926"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27" name="Shape 927"/>
          <p:cNvSpPr/>
          <p:nvPr/>
        </p:nvSpPr>
        <p:spPr>
          <a:xfrm>
            <a:off x="2830959" y="4089399"/>
            <a:ext cx="7596883"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spc="1000">
                <a:solidFill>
                  <a:srgbClr val="FFFFFF"/>
                </a:solidFill>
                <a:latin typeface="Open Sans"/>
                <a:ea typeface="Open Sans"/>
                <a:cs typeface="Open Sans"/>
                <a:sym typeface="Open Sans"/>
              </a:defRPr>
            </a:lvl1pPr>
          </a:lstStyle>
          <a:p>
            <a:r>
              <a:t>GUARDIAN</a:t>
            </a:r>
          </a:p>
        </p:txBody>
      </p:sp>
      <p:sp>
        <p:nvSpPr>
          <p:cNvPr id="928" name="Shape 92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30" name="terror.jpg"/>
          <p:cNvPicPr>
            <a:picLocks noChangeAspect="1"/>
          </p:cNvPicPr>
          <p:nvPr/>
        </p:nvPicPr>
        <p:blipFill>
          <a:blip r:embed="rId2">
            <a:alphaModFix amt="78641"/>
            <a:extLst/>
          </a:blip>
          <a:srcRect l="6218" r="6218" b="1250"/>
          <a:stretch>
            <a:fillRect/>
          </a:stretch>
        </p:blipFill>
        <p:spPr>
          <a:xfrm>
            <a:off x="0" y="-1"/>
            <a:ext cx="13004801" cy="9753601"/>
          </a:xfrm>
          <a:prstGeom prst="rect">
            <a:avLst/>
          </a:prstGeom>
          <a:ln w="12700">
            <a:miter lim="400000"/>
          </a:ln>
        </p:spPr>
      </p:pic>
      <p:pic>
        <p:nvPicPr>
          <p:cNvPr id="931"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32" name="Shape 932"/>
          <p:cNvSpPr/>
          <p:nvPr/>
        </p:nvSpPr>
        <p:spPr>
          <a:xfrm>
            <a:off x="2181448" y="4089399"/>
            <a:ext cx="8895904"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spc="1000">
                <a:solidFill>
                  <a:srgbClr val="FFFFFF"/>
                </a:solidFill>
                <a:latin typeface="Open Sans"/>
                <a:ea typeface="Open Sans"/>
                <a:cs typeface="Open Sans"/>
                <a:sym typeface="Open Sans"/>
              </a:defRPr>
            </a:lvl1pPr>
          </a:lstStyle>
          <a:p>
            <a:r>
              <a:t>CONNECTOR</a:t>
            </a:r>
          </a:p>
        </p:txBody>
      </p:sp>
      <p:sp>
        <p:nvSpPr>
          <p:cNvPr id="933" name="Shape 933"/>
          <p:cNvSpPr/>
          <p:nvPr/>
        </p:nvSpPr>
        <p:spPr>
          <a:xfrm>
            <a:off x="5569096" y="250801"/>
            <a:ext cx="7049468"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spc="600">
                <a:solidFill>
                  <a:srgbClr val="FFFFFF"/>
                </a:solidFill>
                <a:latin typeface="Courier"/>
                <a:ea typeface="Courier"/>
                <a:cs typeface="Courier"/>
                <a:sym typeface="Courier"/>
              </a:defRPr>
            </a:lvl1pPr>
          </a:lstStyle>
          <a:p>
            <a:r>
              <a:t>cyber warfare</a:t>
            </a:r>
          </a:p>
        </p:txBody>
      </p:sp>
      <p:sp>
        <p:nvSpPr>
          <p:cNvPr id="934" name="Shape 93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36" name="M-32_Grenade_Launcher-1024x768.jpg"/>
          <p:cNvPicPr>
            <a:picLocks noChangeAspect="1"/>
          </p:cNvPicPr>
          <p:nvPr/>
        </p:nvPicPr>
        <p:blipFill>
          <a:blip r:embed="rId2">
            <a:alphaModFix amt="57998"/>
            <a:extLst/>
          </a:blip>
          <a:stretch>
            <a:fillRect/>
          </a:stretch>
        </p:blipFill>
        <p:spPr>
          <a:xfrm>
            <a:off x="0" y="0"/>
            <a:ext cx="13004800" cy="9753600"/>
          </a:xfrm>
          <a:prstGeom prst="rect">
            <a:avLst/>
          </a:prstGeom>
          <a:ln w="12700">
            <a:miter lim="400000"/>
          </a:ln>
        </p:spPr>
      </p:pic>
      <p:pic>
        <p:nvPicPr>
          <p:cNvPr id="937"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938" name="Shape 938"/>
          <p:cNvSpPr/>
          <p:nvPr/>
        </p:nvSpPr>
        <p:spPr>
          <a:xfrm>
            <a:off x="3496282" y="4089399"/>
            <a:ext cx="6266236"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0000" spc="1000">
                <a:solidFill>
                  <a:srgbClr val="FFFFFF"/>
                </a:solidFill>
                <a:latin typeface="Open Sans"/>
                <a:ea typeface="Open Sans"/>
                <a:cs typeface="Open Sans"/>
                <a:sym typeface="Open Sans"/>
              </a:defRPr>
            </a:lvl1pPr>
          </a:lstStyle>
          <a:p>
            <a:r>
              <a:t>PIONEER</a:t>
            </a:r>
          </a:p>
        </p:txBody>
      </p:sp>
      <p:sp>
        <p:nvSpPr>
          <p:cNvPr id="939" name="Shape 93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 name="Shape 941"/>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942"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943" name="Shape 94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944" name="Shape 944"/>
          <p:cNvSpPr/>
          <p:nvPr/>
        </p:nvSpPr>
        <p:spPr>
          <a:xfrm>
            <a:off x="723900" y="469900"/>
            <a:ext cx="2512343"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YOUR VOICES</a:t>
            </a:r>
          </a:p>
        </p:txBody>
      </p:sp>
      <p:sp>
        <p:nvSpPr>
          <p:cNvPr id="945" name="Shape 945"/>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946" name="Shape 946"/>
          <p:cNvSpPr/>
          <p:nvPr/>
        </p:nvSpPr>
        <p:spPr>
          <a:xfrm>
            <a:off x="1020464" y="1882775"/>
            <a:ext cx="10963872" cy="329395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20000"/>
              </a:lnSpc>
              <a:defRPr sz="1800"/>
            </a:pPr>
            <a:r>
              <a:rPr sz="3700" b="1">
                <a:solidFill>
                  <a:srgbClr val="B00622"/>
                </a:solidFill>
                <a:latin typeface="Calibri"/>
                <a:ea typeface="Calibri"/>
                <a:cs typeface="Calibri"/>
                <a:sym typeface="Calibri"/>
              </a:rPr>
              <a:t>ORDER YOUR NATURAL VOICES 1 - 5</a:t>
            </a:r>
          </a:p>
          <a:p>
            <a:pPr algn="l">
              <a:lnSpc>
                <a:spcPct val="120000"/>
              </a:lnSpc>
              <a:defRPr sz="1800"/>
            </a:pPr>
            <a:r>
              <a:rPr sz="3700">
                <a:solidFill>
                  <a:srgbClr val="53585F"/>
                </a:solidFill>
                <a:latin typeface="Calibri"/>
                <a:ea typeface="Calibri"/>
                <a:cs typeface="Calibri"/>
                <a:sym typeface="Calibri"/>
              </a:rPr>
              <a:t>Using your answers to these question, order each of the 5 voices from 1 to 5 according to which one you believe is most natural to you (1) down to which is most unnatural (5).</a:t>
            </a:r>
          </a:p>
        </p:txBody>
      </p:sp>
      <p:sp>
        <p:nvSpPr>
          <p:cNvPr id="947" name="Shape 947"/>
          <p:cNvSpPr/>
          <p:nvPr/>
        </p:nvSpPr>
        <p:spPr>
          <a:xfrm>
            <a:off x="4502522" y="5401571"/>
            <a:ext cx="3999756" cy="272542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20000"/>
              </a:lnSpc>
              <a:defRPr sz="1800"/>
            </a:pPr>
            <a:r>
              <a:rPr sz="3000">
                <a:solidFill>
                  <a:srgbClr val="53585F"/>
                </a:solidFill>
                <a:latin typeface="Calibri"/>
                <a:ea typeface="Calibri"/>
                <a:cs typeface="Calibri"/>
                <a:sym typeface="Calibri"/>
              </a:rPr>
              <a:t>1. __________________</a:t>
            </a:r>
          </a:p>
          <a:p>
            <a:pPr algn="l">
              <a:lnSpc>
                <a:spcPct val="120000"/>
              </a:lnSpc>
              <a:defRPr sz="1800"/>
            </a:pPr>
            <a:r>
              <a:rPr sz="3000">
                <a:solidFill>
                  <a:srgbClr val="53585F"/>
                </a:solidFill>
                <a:latin typeface="Calibri"/>
                <a:ea typeface="Calibri"/>
                <a:cs typeface="Calibri"/>
                <a:sym typeface="Calibri"/>
              </a:rPr>
              <a:t>2. __________________</a:t>
            </a:r>
          </a:p>
          <a:p>
            <a:pPr algn="l">
              <a:lnSpc>
                <a:spcPct val="120000"/>
              </a:lnSpc>
              <a:defRPr sz="1800"/>
            </a:pPr>
            <a:r>
              <a:rPr sz="3000">
                <a:solidFill>
                  <a:srgbClr val="53585F"/>
                </a:solidFill>
                <a:latin typeface="Calibri"/>
                <a:ea typeface="Calibri"/>
                <a:cs typeface="Calibri"/>
                <a:sym typeface="Calibri"/>
              </a:rPr>
              <a:t>3. __________________</a:t>
            </a:r>
          </a:p>
          <a:p>
            <a:pPr algn="l">
              <a:lnSpc>
                <a:spcPct val="120000"/>
              </a:lnSpc>
              <a:defRPr sz="1800"/>
            </a:pPr>
            <a:r>
              <a:rPr sz="3000">
                <a:solidFill>
                  <a:srgbClr val="53585F"/>
                </a:solidFill>
                <a:latin typeface="Calibri"/>
                <a:ea typeface="Calibri"/>
                <a:cs typeface="Calibri"/>
                <a:sym typeface="Calibri"/>
              </a:rPr>
              <a:t>4. __________________</a:t>
            </a:r>
          </a:p>
          <a:p>
            <a:pPr algn="l">
              <a:lnSpc>
                <a:spcPct val="120000"/>
              </a:lnSpc>
              <a:defRPr sz="1800"/>
            </a:pPr>
            <a:r>
              <a:rPr sz="3000">
                <a:solidFill>
                  <a:srgbClr val="53585F"/>
                </a:solidFill>
                <a:latin typeface="Calibri"/>
                <a:ea typeface="Calibri"/>
                <a:cs typeface="Calibri"/>
                <a:sym typeface="Calibri"/>
              </a:rPr>
              <a:t>5. __________________</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2990EE"/>
            </a:gs>
            <a:gs pos="100000">
              <a:srgbClr val="305986"/>
            </a:gs>
          </a:gsLst>
          <a:lin ang="7946808" scaled="0"/>
        </a:gradFill>
        <a:effectLst/>
      </p:bgPr>
    </p:bg>
    <p:spTree>
      <p:nvGrpSpPr>
        <p:cNvPr id="1" name=""/>
        <p:cNvGrpSpPr/>
        <p:nvPr/>
      </p:nvGrpSpPr>
      <p:grpSpPr>
        <a:xfrm>
          <a:off x="0" y="0"/>
          <a:ext cx="0" cy="0"/>
          <a:chOff x="0" y="0"/>
          <a:chExt cx="0" cy="0"/>
        </a:xfrm>
      </p:grpSpPr>
      <p:pic>
        <p:nvPicPr>
          <p:cNvPr id="951" name="iStock_000020598812_Small-filtered.jpeg"/>
          <p:cNvPicPr>
            <a:picLocks noChangeAspect="1"/>
          </p:cNvPicPr>
          <p:nvPr/>
        </p:nvPicPr>
        <p:blipFill>
          <a:blip r:embed="rId2">
            <a:alphaModFix amt="16646"/>
            <a:extLst/>
          </a:blip>
          <a:srcRect t="1924" b="1924"/>
          <a:stretch>
            <a:fillRect/>
          </a:stretch>
        </p:blipFill>
        <p:spPr>
          <a:xfrm>
            <a:off x="-13616" y="-1"/>
            <a:ext cx="13049439" cy="9753601"/>
          </a:xfrm>
          <a:prstGeom prst="rect">
            <a:avLst/>
          </a:prstGeom>
          <a:ln w="12700">
            <a:miter lim="400000"/>
          </a:ln>
        </p:spPr>
      </p:pic>
      <p:sp>
        <p:nvSpPr>
          <p:cNvPr id="952" name="Shape 952"/>
          <p:cNvSpPr/>
          <p:nvPr/>
        </p:nvSpPr>
        <p:spPr>
          <a:xfrm>
            <a:off x="1188016" y="3574793"/>
            <a:ext cx="10645987" cy="302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90000"/>
              </a:lnSpc>
              <a:defRPr sz="11000" cap="all" spc="660">
                <a:solidFill>
                  <a:srgbClr val="FFFFFF"/>
                </a:solidFill>
                <a:latin typeface="Open Sans Light"/>
                <a:ea typeface="Open Sans Light"/>
                <a:cs typeface="Open Sans Light"/>
                <a:sym typeface="Open Sans Light"/>
              </a:defRPr>
            </a:pPr>
            <a:r>
              <a:rPr cap="none"/>
              <a:t>LEADERSHIP</a:t>
            </a:r>
          </a:p>
          <a:p>
            <a:pPr>
              <a:spcBef>
                <a:spcPts val="300"/>
              </a:spcBef>
              <a:defRPr sz="6700" cap="all" spc="1808">
                <a:solidFill>
                  <a:srgbClr val="FFFFFF"/>
                </a:solidFill>
                <a:latin typeface="Open Sans Semibold"/>
                <a:ea typeface="Open Sans Semibold"/>
                <a:cs typeface="Open Sans Semibold"/>
                <a:sym typeface="Open Sans Semibold"/>
              </a:defRPr>
            </a:pPr>
            <a:r>
              <a:rPr cap="none"/>
              <a:t>INSIGHTS</a:t>
            </a:r>
          </a:p>
        </p:txBody>
      </p:sp>
      <p:sp>
        <p:nvSpPr>
          <p:cNvPr id="953" name="Shape 95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 name="Shape 955"/>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956" name="iStock_000020598812_Small-filtered.jpeg"/>
          <p:cNvPicPr>
            <a:picLocks noChangeAspect="1"/>
          </p:cNvPicPr>
          <p:nvPr/>
        </p:nvPicPr>
        <p:blipFill>
          <a:blip r:embed="rId3">
            <a:alphaModFix amt="8170"/>
            <a:extLst/>
          </a:blip>
          <a:srcRect t="1924" b="1924"/>
          <a:stretch>
            <a:fillRect/>
          </a:stretch>
        </p:blipFill>
        <p:spPr>
          <a:xfrm>
            <a:off x="-13616" y="-1"/>
            <a:ext cx="13049439" cy="9753601"/>
          </a:xfrm>
          <a:prstGeom prst="rect">
            <a:avLst/>
          </a:prstGeom>
          <a:ln w="12700">
            <a:miter lim="400000"/>
          </a:ln>
        </p:spPr>
      </p:pic>
      <p:sp>
        <p:nvSpPr>
          <p:cNvPr id="957" name="Shape 957"/>
          <p:cNvSpPr>
            <a:spLocks noGrp="1"/>
          </p:cNvSpPr>
          <p:nvPr>
            <p:ph type="ctrTitle"/>
          </p:nvPr>
        </p:nvSpPr>
        <p:spPr>
          <a:xfrm>
            <a:off x="1270000" y="1638300"/>
            <a:ext cx="10464800" cy="3302000"/>
          </a:xfrm>
          <a:prstGeom prst="rect">
            <a:avLst/>
          </a:prstGeom>
        </p:spPr>
        <p:txBody>
          <a:bodyPr/>
          <a:lstStyle/>
          <a:p>
            <a:endParaRPr/>
          </a:p>
        </p:txBody>
      </p:sp>
      <p:sp>
        <p:nvSpPr>
          <p:cNvPr id="958" name="Shape 958"/>
          <p:cNvSpPr>
            <a:spLocks noGrp="1"/>
          </p:cNvSpPr>
          <p:nvPr>
            <p:ph type="subTitle" sz="quarter" idx="1"/>
          </p:nvPr>
        </p:nvSpPr>
        <p:spPr>
          <a:xfrm>
            <a:off x="1270000" y="5029200"/>
            <a:ext cx="10464800" cy="1130300"/>
          </a:xfrm>
          <a:prstGeom prst="rect">
            <a:avLst/>
          </a:prstGeom>
        </p:spPr>
        <p:txBody>
          <a:bodyPr/>
          <a:lstStyle/>
          <a:p>
            <a:endParaRPr/>
          </a:p>
        </p:txBody>
      </p:sp>
      <p:graphicFrame>
        <p:nvGraphicFramePr>
          <p:cNvPr id="959" name="Table 959"/>
          <p:cNvGraphicFramePr/>
          <p:nvPr/>
        </p:nvGraphicFramePr>
        <p:xfrm>
          <a:off x="742950" y="1460500"/>
          <a:ext cx="11518900" cy="7302500"/>
        </p:xfrm>
        <a:graphic>
          <a:graphicData uri="http://schemas.openxmlformats.org/drawingml/2006/table">
            <a:tbl>
              <a:tblPr bandRow="1">
                <a:tableStyleId>{4C3C2611-4C71-4FC5-86AE-919BDF0F9419}</a:tableStyleId>
              </a:tblPr>
              <a:tblGrid>
                <a:gridCol w="2879725"/>
                <a:gridCol w="2879725"/>
                <a:gridCol w="2879725"/>
                <a:gridCol w="2879725"/>
              </a:tblGrid>
              <a:tr h="1825625">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ISTJ</a:t>
                      </a:r>
                    </a:p>
                    <a:p>
                      <a:pPr algn="ctr" defTabSz="914400">
                        <a:defRPr sz="2600" b="0" i="0">
                          <a:solidFill>
                            <a:schemeClr val="accent2"/>
                          </a:solidFill>
                          <a:latin typeface="Calibri"/>
                          <a:ea typeface="Calibri"/>
                          <a:cs typeface="Calibri"/>
                          <a:sym typeface="Calibri"/>
                        </a:defRPr>
                      </a:pPr>
                      <a:r>
                        <a:t>GUARDIAN</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ISFJ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NURTURER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INFJ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CREATIVE </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INTJ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PIONEER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r>
              <a:tr h="1825625">
                <a:tc>
                  <a:txBody>
                    <a:bodyPr/>
                    <a:lstStyle/>
                    <a:p>
                      <a:pPr algn="ctr" defTabSz="914400">
                        <a:defRPr sz="1800" b="0" i="0">
                          <a:latin typeface="Helvetica Light"/>
                          <a:ea typeface="Helvetica Light"/>
                          <a:cs typeface="Helvetica Light"/>
                        </a:defRPr>
                      </a:pPr>
                      <a:endParaRPr/>
                    </a:p>
                    <a:p>
                      <a:pPr algn="ctr" defTabSz="914400">
                        <a:defRPr sz="1800" b="0" i="0">
                          <a:latin typeface="Helvetica Light"/>
                          <a:ea typeface="Helvetica Light"/>
                          <a:cs typeface="Helvetica Light"/>
                        </a:defRPr>
                      </a:pPr>
                      <a:r>
                        <a:rPr sz="4500">
                          <a:latin typeface="Calibri"/>
                          <a:ea typeface="Calibri"/>
                          <a:cs typeface="Calibri"/>
                          <a:sym typeface="Calibri"/>
                        </a:rPr>
                        <a:t>ISTP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GUARDIAN</a:t>
                      </a:r>
                      <a:endParaRPr sz="2600">
                        <a:solidFill>
                          <a:schemeClr val="accent5"/>
                        </a:solidFill>
                        <a:latin typeface="Calibri"/>
                        <a:ea typeface="Calibri"/>
                        <a:cs typeface="Calibri"/>
                        <a:sym typeface="Calibri"/>
                      </a:endParaRP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ISFP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NURTURER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INFP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CREATIVE </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INTP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CREATIVE</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r>
              <a:tr h="1825625">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ESTP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GUARDIAN</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ESFP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NURTURER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ENFP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CONNECTOR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ENTP</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PIONEER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r>
              <a:tr h="1825625">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ESTJ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GUARDIAN</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ESFJ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NURTURER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ENFJ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CONNECTOR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c>
                  <a:txBody>
                    <a:bodyPr/>
                    <a:lstStyle/>
                    <a:p>
                      <a:pPr algn="ctr" defTabSz="914400">
                        <a:defRPr sz="1800" b="0" i="0">
                          <a:latin typeface="Helvetica Light"/>
                          <a:ea typeface="Helvetica Light"/>
                          <a:cs typeface="Helvetica Light"/>
                        </a:defRPr>
                      </a:pPr>
                      <a:r>
                        <a:rPr sz="4500">
                          <a:latin typeface="Calibri"/>
                          <a:ea typeface="Calibri"/>
                          <a:cs typeface="Calibri"/>
                          <a:sym typeface="Calibri"/>
                        </a:rPr>
                        <a:t>ENTJ</a:t>
                      </a:r>
                    </a:p>
                    <a:p>
                      <a:pPr algn="ctr" defTabSz="914400">
                        <a:defRPr sz="1800" b="0" i="0">
                          <a:solidFill>
                            <a:schemeClr val="accent2"/>
                          </a:solidFill>
                          <a:latin typeface="Helvetica Light"/>
                          <a:ea typeface="Helvetica Light"/>
                          <a:cs typeface="Helvetica Light"/>
                        </a:defRPr>
                      </a:pPr>
                      <a:r>
                        <a:rPr sz="2600">
                          <a:latin typeface="Calibri"/>
                          <a:ea typeface="Calibri"/>
                          <a:cs typeface="Calibri"/>
                          <a:sym typeface="Calibri"/>
                        </a:rPr>
                        <a:t>PIONEER</a:t>
                      </a:r>
                    </a:p>
                  </a:txBody>
                  <a:tcPr marL="50800" marR="50800" marT="50800" marB="50800" anchor="ctr" horzOverflow="overflow">
                    <a:lnL w="50800">
                      <a:solidFill>
                        <a:srgbClr val="535353"/>
                      </a:solidFill>
                      <a:miter lim="400000"/>
                    </a:lnL>
                    <a:lnR w="50800">
                      <a:solidFill>
                        <a:srgbClr val="535353"/>
                      </a:solidFill>
                      <a:miter lim="400000"/>
                    </a:lnR>
                    <a:lnT w="50800">
                      <a:solidFill>
                        <a:srgbClr val="535353"/>
                      </a:solidFill>
                      <a:miter lim="400000"/>
                    </a:lnT>
                    <a:lnB w="50800">
                      <a:solidFill>
                        <a:srgbClr val="535353"/>
                      </a:solidFill>
                      <a:miter lim="400000"/>
                    </a:lnB>
                    <a:solidFill>
                      <a:srgbClr val="F0F0F2"/>
                    </a:solidFill>
                  </a:tcPr>
                </a:tc>
              </a:tr>
            </a:tbl>
          </a:graphicData>
        </a:graphic>
      </p:graphicFrame>
      <p:sp>
        <p:nvSpPr>
          <p:cNvPr id="960" name="Shape 960"/>
          <p:cNvSpPr/>
          <p:nvPr/>
        </p:nvSpPr>
        <p:spPr>
          <a:xfrm>
            <a:off x="723900" y="8820150"/>
            <a:ext cx="2104102" cy="368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961" name="Shape 961"/>
          <p:cNvSpPr/>
          <p:nvPr/>
        </p:nvSpPr>
        <p:spPr>
          <a:xfrm>
            <a:off x="723899" y="419100"/>
            <a:ext cx="641308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solidFill>
                  <a:srgbClr val="535353"/>
                </a:solidFill>
                <a:latin typeface="Calibri"/>
                <a:ea typeface="Calibri"/>
                <a:cs typeface="Calibri"/>
                <a:sym typeface="Calibri"/>
              </a:defRPr>
            </a:lvl1pPr>
          </a:lstStyle>
          <a:p>
            <a:r>
              <a:t>NATURE - FOUNDATIONAL VOICES</a:t>
            </a:r>
          </a:p>
        </p:txBody>
      </p:sp>
      <p:sp>
        <p:nvSpPr>
          <p:cNvPr id="962" name="Shape 96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963" name="image1.jpg"/>
          <p:cNvPicPr>
            <a:picLocks noChangeAspect="1"/>
          </p:cNvPicPr>
          <p:nvPr/>
        </p:nvPicPr>
        <p:blipFill>
          <a:blip r:embed="rId4">
            <a:extLst/>
          </a:blip>
          <a:stretch>
            <a:fillRect/>
          </a:stretch>
        </p:blipFill>
        <p:spPr>
          <a:xfrm>
            <a:off x="11914044" y="8652948"/>
            <a:ext cx="655160" cy="660401"/>
          </a:xfrm>
          <a:prstGeom prst="rect">
            <a:avLst/>
          </a:prstGeom>
          <a:ln w="12700">
            <a:miter lim="400000"/>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 name="Shape 967"/>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968" name="iStock_000020598812_Small-filtered.jpeg"/>
          <p:cNvPicPr>
            <a:picLocks noChangeAspect="1"/>
          </p:cNvPicPr>
          <p:nvPr/>
        </p:nvPicPr>
        <p:blipFill>
          <a:blip r:embed="rId3">
            <a:alphaModFix amt="8170"/>
            <a:extLst/>
          </a:blip>
          <a:srcRect t="1924" b="1924"/>
          <a:stretch>
            <a:fillRect/>
          </a:stretch>
        </p:blipFill>
        <p:spPr>
          <a:xfrm>
            <a:off x="-13616" y="-1"/>
            <a:ext cx="13049439" cy="9753601"/>
          </a:xfrm>
          <a:prstGeom prst="rect">
            <a:avLst/>
          </a:prstGeom>
          <a:ln w="12700">
            <a:miter lim="400000"/>
          </a:ln>
        </p:spPr>
      </p:pic>
      <p:pic>
        <p:nvPicPr>
          <p:cNvPr id="969" name="image1.jpg"/>
          <p:cNvPicPr>
            <a:picLocks noChangeAspect="1"/>
          </p:cNvPicPr>
          <p:nvPr/>
        </p:nvPicPr>
        <p:blipFill>
          <a:blip r:embed="rId4">
            <a:extLst/>
          </a:blip>
          <a:stretch>
            <a:fillRect/>
          </a:stretch>
        </p:blipFill>
        <p:spPr>
          <a:xfrm>
            <a:off x="11914044" y="8652948"/>
            <a:ext cx="655160" cy="660401"/>
          </a:xfrm>
          <a:prstGeom prst="rect">
            <a:avLst/>
          </a:prstGeom>
          <a:ln w="12700">
            <a:miter lim="400000"/>
          </a:ln>
        </p:spPr>
      </p:pic>
      <p:sp>
        <p:nvSpPr>
          <p:cNvPr id="970" name="Shape 970"/>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971" name="Shape 971"/>
          <p:cNvSpPr/>
          <p:nvPr/>
        </p:nvSpPr>
        <p:spPr>
          <a:xfrm>
            <a:off x="723899" y="469900"/>
            <a:ext cx="9978233"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5 VOICES| NATURE PREDICTIONS from GiANT Best Fit </a:t>
            </a:r>
          </a:p>
        </p:txBody>
      </p:sp>
      <p:sp>
        <p:nvSpPr>
          <p:cNvPr id="972" name="Shape 97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973" name="Shape 973"/>
          <p:cNvSpPr/>
          <p:nvPr/>
        </p:nvSpPr>
        <p:spPr>
          <a:xfrm>
            <a:off x="1511695" y="1412679"/>
            <a:ext cx="9514632"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3000">
                <a:solidFill>
                  <a:srgbClr val="53585F"/>
                </a:solidFill>
                <a:latin typeface="Calibri"/>
                <a:ea typeface="Calibri"/>
                <a:cs typeface="Calibri"/>
                <a:sym typeface="Calibri"/>
              </a:defRPr>
            </a:lvl1pPr>
          </a:lstStyle>
          <a:p>
            <a:r>
              <a:t>If left to NATURE alone this is the rank order we would expect</a:t>
            </a:r>
          </a:p>
        </p:txBody>
      </p:sp>
      <p:graphicFrame>
        <p:nvGraphicFramePr>
          <p:cNvPr id="974" name="Table 974"/>
          <p:cNvGraphicFramePr/>
          <p:nvPr/>
        </p:nvGraphicFramePr>
        <p:xfrm>
          <a:off x="1178327" y="2047131"/>
          <a:ext cx="10648143" cy="6608462"/>
        </p:xfrm>
        <a:graphic>
          <a:graphicData uri="http://schemas.openxmlformats.org/drawingml/2006/table">
            <a:tbl>
              <a:tblPr firstRow="1" firstCol="1">
                <a:tableStyleId>{4C3C2611-4C71-4FC5-86AE-919BDF0F9419}</a:tableStyleId>
              </a:tblPr>
              <a:tblGrid>
                <a:gridCol w="1556875"/>
                <a:gridCol w="1737543"/>
                <a:gridCol w="1744439"/>
                <a:gridCol w="1862085"/>
                <a:gridCol w="1893027"/>
                <a:gridCol w="1854174"/>
              </a:tblGrid>
              <a:tr h="437009">
                <a:tc>
                  <a:txBody>
                    <a:bodyPr/>
                    <a:lstStyle/>
                    <a:p>
                      <a:pPr algn="ctr" defTabSz="457200">
                        <a:defRPr sz="1800" b="0">
                          <a:solidFill>
                            <a:srgbClr val="000000"/>
                          </a:solidFill>
                        </a:defRPr>
                      </a:pPr>
                      <a:r>
                        <a:rPr sz="2000" b="1">
                          <a:latin typeface="Calibri"/>
                          <a:ea typeface="Calibri"/>
                          <a:cs typeface="Calibri"/>
                          <a:sym typeface="Calibri"/>
                        </a:rPr>
                        <a:t>GBFE Type</a:t>
                      </a:r>
                    </a:p>
                  </a:txBody>
                  <a:tcPr marL="50800" marR="50800" marT="50800" marB="5080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ctr" defTabSz="457200">
                        <a:defRPr sz="1800" b="0">
                          <a:solidFill>
                            <a:srgbClr val="000000"/>
                          </a:solidFill>
                        </a:defRPr>
                      </a:pPr>
                      <a:r>
                        <a:rPr sz="2000" b="1">
                          <a:latin typeface="Calibri"/>
                          <a:ea typeface="Calibri"/>
                          <a:cs typeface="Calibri"/>
                          <a:sym typeface="Calibri"/>
                        </a:rPr>
                        <a:t>Nurturer</a:t>
                      </a:r>
                    </a:p>
                  </a:txBody>
                  <a:tcPr marL="50800" marR="50800" marT="50800" marB="5080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ctr" defTabSz="457200">
                        <a:defRPr sz="1800" b="0">
                          <a:solidFill>
                            <a:srgbClr val="000000"/>
                          </a:solidFill>
                        </a:defRPr>
                      </a:pPr>
                      <a:r>
                        <a:rPr sz="2000" b="1">
                          <a:latin typeface="Calibri"/>
                          <a:ea typeface="Calibri"/>
                          <a:cs typeface="Calibri"/>
                          <a:sym typeface="Calibri"/>
                        </a:rPr>
                        <a:t>Guardian</a:t>
                      </a:r>
                    </a:p>
                  </a:txBody>
                  <a:tcPr marL="50800" marR="50800" marT="50800" marB="5080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ctr" defTabSz="457200">
                        <a:defRPr sz="1800" b="0">
                          <a:solidFill>
                            <a:srgbClr val="000000"/>
                          </a:solidFill>
                        </a:defRPr>
                      </a:pPr>
                      <a:r>
                        <a:rPr sz="2000" b="1">
                          <a:latin typeface="Calibri"/>
                          <a:ea typeface="Calibri"/>
                          <a:cs typeface="Calibri"/>
                          <a:sym typeface="Calibri"/>
                        </a:rPr>
                        <a:t>Creative</a:t>
                      </a:r>
                    </a:p>
                  </a:txBody>
                  <a:tcPr marL="50800" marR="50800" marT="50800" marB="5080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ctr" defTabSz="457200">
                        <a:defRPr sz="1800" b="0">
                          <a:solidFill>
                            <a:srgbClr val="000000"/>
                          </a:solidFill>
                        </a:defRPr>
                      </a:pPr>
                      <a:r>
                        <a:rPr sz="2000" b="1">
                          <a:latin typeface="Calibri"/>
                          <a:ea typeface="Calibri"/>
                          <a:cs typeface="Calibri"/>
                          <a:sym typeface="Calibri"/>
                        </a:rPr>
                        <a:t>Connector</a:t>
                      </a:r>
                    </a:p>
                  </a:txBody>
                  <a:tcPr marL="50800" marR="50800" marT="50800" marB="5080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ctr" defTabSz="457200">
                        <a:defRPr sz="1800" b="0">
                          <a:solidFill>
                            <a:srgbClr val="000000"/>
                          </a:solidFill>
                        </a:defRPr>
                      </a:pPr>
                      <a:r>
                        <a:rPr sz="2000" b="1">
                          <a:latin typeface="Calibri"/>
                          <a:ea typeface="Calibri"/>
                          <a:cs typeface="Calibri"/>
                          <a:sym typeface="Calibri"/>
                        </a:rPr>
                        <a:t>Pioneer</a:t>
                      </a:r>
                    </a:p>
                  </a:txBody>
                  <a:tcPr marL="50800" marR="50800" marT="50800" marB="5080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r>
              <a:tr h="388098">
                <a:tc>
                  <a:txBody>
                    <a:bodyPr/>
                    <a:lstStyle/>
                    <a:p>
                      <a:pPr algn="ctr" defTabSz="457200">
                        <a:lnSpc>
                          <a:spcPct val="60000"/>
                        </a:lnSpc>
                        <a:defRPr sz="1800" b="0">
                          <a:solidFill>
                            <a:srgbClr val="000000"/>
                          </a:solidFill>
                        </a:defRPr>
                      </a:pPr>
                      <a:r>
                        <a:rPr b="1">
                          <a:latin typeface="Calibri"/>
                          <a:ea typeface="Calibri"/>
                          <a:cs typeface="Calibri"/>
                          <a:sym typeface="Calibri"/>
                        </a:rPr>
                        <a:t>ISTJ</a:t>
                      </a:r>
                    </a:p>
                  </a:txBody>
                  <a:tcPr marL="50800" marR="50800" marT="50800" marB="50800" horzOverflow="overflow">
                    <a:lnL w="4445">
                      <a:solidFill>
                        <a:srgbClr val="000000"/>
                      </a:solidFill>
                      <a:miter lim="400000"/>
                    </a:lnL>
                    <a:lnR>
                      <a:solidFill>
                        <a:srgbClr val="000000"/>
                      </a:solidFill>
                      <a:miter lim="400000"/>
                    </a:lnR>
                    <a:lnT>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ISFJ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ISTP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ISFP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ESTJ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ESFJ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ESTP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ESFP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INTJ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INFJ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INTP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INFP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ENTJ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ENFJ</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ENTP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r>
              <a:tr h="385557">
                <a:tc>
                  <a:txBody>
                    <a:bodyPr/>
                    <a:lstStyle/>
                    <a:p>
                      <a:pPr algn="ctr" defTabSz="457200">
                        <a:lnSpc>
                          <a:spcPct val="60000"/>
                        </a:lnSpc>
                        <a:defRPr sz="1800" b="0">
                          <a:solidFill>
                            <a:srgbClr val="000000"/>
                          </a:solidFill>
                        </a:defRPr>
                      </a:pPr>
                      <a:r>
                        <a:rPr b="1">
                          <a:latin typeface="Calibri"/>
                          <a:ea typeface="Calibri"/>
                          <a:cs typeface="Calibri"/>
                          <a:sym typeface="Calibri"/>
                        </a:rPr>
                        <a:t>ENFP</a:t>
                      </a:r>
                    </a:p>
                  </a:txBody>
                  <a:tcPr marL="50800" marR="50800" marT="50800" marB="508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ctr" defTabSz="457200">
                        <a:lnSpc>
                          <a:spcPct val="60000"/>
                        </a:lnSpc>
                        <a:defRPr sz="1800" b="0" i="0"/>
                      </a:pPr>
                      <a:r>
                        <a:rPr sz="2000" b="1">
                          <a:latin typeface="Calibri"/>
                          <a:ea typeface="Calibri"/>
                          <a:cs typeface="Calibri"/>
                          <a:sym typeface="Calibri"/>
                        </a:rPr>
                        <a:t>4</a:t>
                      </a:r>
                    </a:p>
                  </a:txBody>
                  <a:tcPr marL="12700" marR="12700" marT="12700" marB="127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5</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32400"/>
                    </a:solidFill>
                  </a:tcPr>
                </a:tc>
                <a:tc>
                  <a:txBody>
                    <a:bodyPr/>
                    <a:lstStyle/>
                    <a:p>
                      <a:pPr algn="ctr" defTabSz="457200">
                        <a:lnSpc>
                          <a:spcPct val="60000"/>
                        </a:lnSpc>
                        <a:defRPr sz="1800" b="0" i="0"/>
                      </a:pPr>
                      <a:r>
                        <a:rPr sz="2000" b="1">
                          <a:latin typeface="Calibri"/>
                          <a:ea typeface="Calibri"/>
                          <a:cs typeface="Calibri"/>
                          <a:sym typeface="Calibri"/>
                        </a:rPr>
                        <a:t>2</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c>
                  <a:txBody>
                    <a:bodyPr/>
                    <a:lstStyle/>
                    <a:p>
                      <a:pPr algn="ctr" defTabSz="457200">
                        <a:lnSpc>
                          <a:spcPct val="60000"/>
                        </a:lnSpc>
                        <a:defRPr sz="1800" b="0" i="0"/>
                      </a:pPr>
                      <a:r>
                        <a:rPr sz="2000" b="1">
                          <a:latin typeface="Calibri"/>
                          <a:ea typeface="Calibri"/>
                          <a:cs typeface="Calibri"/>
                          <a:sym typeface="Calibri"/>
                        </a:rPr>
                        <a:t>1</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77BB41"/>
                    </a:solidFill>
                  </a:tcPr>
                </a:tc>
                <a:tc>
                  <a:txBody>
                    <a:bodyPr/>
                    <a:lstStyle/>
                    <a:p>
                      <a:pPr algn="ctr" defTabSz="457200">
                        <a:lnSpc>
                          <a:spcPct val="60000"/>
                        </a:lnSpc>
                        <a:defRPr sz="1800" b="0" i="0"/>
                      </a:pPr>
                      <a:r>
                        <a:rPr sz="2000" b="1">
                          <a:latin typeface="Calibri"/>
                          <a:ea typeface="Calibri"/>
                          <a:cs typeface="Calibri"/>
                          <a:sym typeface="Calibri"/>
                        </a:rPr>
                        <a:t>3</a:t>
                      </a:r>
                    </a:p>
                  </a:txBody>
                  <a:tcPr marL="12700" marR="12700" marT="12700" marB="127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FAA00"/>
                    </a:solidFill>
                  </a:tcPr>
                </a:tc>
              </a:tr>
            </a:tbl>
          </a:graphicData>
        </a:graphic>
      </p:graphicFrame>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 name="Shape 97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979" name="iStock_000020598812_Small-filtered.jpeg"/>
          <p:cNvPicPr>
            <a:picLocks noChangeAspect="1"/>
          </p:cNvPicPr>
          <p:nvPr/>
        </p:nvPicPr>
        <p:blipFill>
          <a:blip r:embed="rId3">
            <a:alphaModFix amt="8170"/>
            <a:extLst/>
          </a:blip>
          <a:srcRect t="1924" b="1924"/>
          <a:stretch>
            <a:fillRect/>
          </a:stretch>
        </p:blipFill>
        <p:spPr>
          <a:xfrm>
            <a:off x="-13616" y="-1"/>
            <a:ext cx="13049439" cy="9753601"/>
          </a:xfrm>
          <a:prstGeom prst="rect">
            <a:avLst/>
          </a:prstGeom>
          <a:ln w="12700">
            <a:miter lim="400000"/>
          </a:ln>
        </p:spPr>
      </p:pic>
      <p:pic>
        <p:nvPicPr>
          <p:cNvPr id="980" name="image1.jpg"/>
          <p:cNvPicPr>
            <a:picLocks noChangeAspect="1"/>
          </p:cNvPicPr>
          <p:nvPr/>
        </p:nvPicPr>
        <p:blipFill>
          <a:blip r:embed="rId4">
            <a:extLst/>
          </a:blip>
          <a:stretch>
            <a:fillRect/>
          </a:stretch>
        </p:blipFill>
        <p:spPr>
          <a:xfrm>
            <a:off x="11914044" y="8652948"/>
            <a:ext cx="655160" cy="660401"/>
          </a:xfrm>
          <a:prstGeom prst="rect">
            <a:avLst/>
          </a:prstGeom>
          <a:ln w="12700">
            <a:miter lim="400000"/>
          </a:ln>
        </p:spPr>
      </p:pic>
      <p:graphicFrame>
        <p:nvGraphicFramePr>
          <p:cNvPr id="981" name="Table 981"/>
          <p:cNvGraphicFramePr/>
          <p:nvPr/>
        </p:nvGraphicFramePr>
        <p:xfrm>
          <a:off x="1106197" y="1726578"/>
          <a:ext cx="10733940" cy="6832842"/>
        </p:xfrm>
        <a:graphic>
          <a:graphicData uri="http://schemas.openxmlformats.org/drawingml/2006/table">
            <a:tbl>
              <a:tblPr bandRow="1">
                <a:tableStyleId>{4C3C2611-4C71-4FC5-86AE-919BDF0F9419}</a:tableStyleId>
              </a:tblPr>
              <a:tblGrid>
                <a:gridCol w="3577980"/>
                <a:gridCol w="3577980"/>
                <a:gridCol w="3577980"/>
              </a:tblGrid>
              <a:tr h="1138807">
                <a:tc>
                  <a:txBody>
                    <a:bodyPr/>
                    <a:lstStyle/>
                    <a:p>
                      <a:pPr algn="ctr" defTabSz="914400">
                        <a:defRPr sz="1800" b="0" i="0">
                          <a:latin typeface="Helvetica Light"/>
                          <a:ea typeface="Helvetica Light"/>
                          <a:cs typeface="Helvetica Light"/>
                        </a:defRPr>
                      </a:pPr>
                      <a:r>
                        <a:rPr sz="2300" b="1">
                          <a:solidFill>
                            <a:srgbClr val="515151"/>
                          </a:solidFill>
                          <a:latin typeface="Calibri"/>
                          <a:ea typeface="Calibri"/>
                          <a:cs typeface="Calibri"/>
                          <a:sym typeface="Calibri"/>
                        </a:rPr>
                        <a:t>Voice</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1800" b="0" i="0"/>
                      </a:pPr>
                      <a:r>
                        <a:rPr sz="2300" b="1">
                          <a:solidFill>
                            <a:srgbClr val="515151"/>
                          </a:solidFill>
                          <a:latin typeface="Calibri"/>
                          <a:ea typeface="Calibri"/>
                          <a:cs typeface="Calibri"/>
                          <a:sym typeface="Calibri"/>
                        </a:rPr>
                        <a:t>Rank Order</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1800" b="0" i="0">
                          <a:latin typeface="Helvetica Light"/>
                          <a:ea typeface="Helvetica Light"/>
                          <a:cs typeface="Helvetica Light"/>
                        </a:defRPr>
                      </a:pPr>
                      <a:r>
                        <a:rPr sz="2300" b="1">
                          <a:solidFill>
                            <a:srgbClr val="515151"/>
                          </a:solidFill>
                          <a:latin typeface="Calibri"/>
                          <a:ea typeface="Calibri"/>
                          <a:cs typeface="Calibri"/>
                          <a:sym typeface="Calibri"/>
                        </a:rPr>
                        <a:t>Nature </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r>
              <a:tr h="1138807">
                <a:tc>
                  <a:txBody>
                    <a:bodyPr/>
                    <a:lstStyle/>
                    <a:p>
                      <a:pPr algn="ctr" defTabSz="914400">
                        <a:lnSpc>
                          <a:spcPct val="115000"/>
                        </a:lnSpc>
                        <a:defRPr sz="1800" b="0" i="0">
                          <a:latin typeface="Helvetica Light"/>
                          <a:ea typeface="Helvetica Light"/>
                          <a:cs typeface="Helvetica Light"/>
                        </a:defRPr>
                      </a:pPr>
                      <a:r>
                        <a:rPr sz="2300">
                          <a:solidFill>
                            <a:srgbClr val="515151"/>
                          </a:solidFill>
                          <a:latin typeface="Calibri"/>
                          <a:ea typeface="Calibri"/>
                          <a:cs typeface="Calibri"/>
                          <a:sym typeface="Calibri"/>
                        </a:rPr>
                        <a:t>Nurturer</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r>
              <a:tr h="1138807">
                <a:tc>
                  <a:txBody>
                    <a:bodyPr/>
                    <a:lstStyle/>
                    <a:p>
                      <a:pPr algn="ctr" defTabSz="914400">
                        <a:lnSpc>
                          <a:spcPct val="115000"/>
                        </a:lnSpc>
                        <a:defRPr sz="1800" b="0" i="0">
                          <a:latin typeface="Helvetica Light"/>
                          <a:ea typeface="Helvetica Light"/>
                          <a:cs typeface="Helvetica Light"/>
                        </a:defRPr>
                      </a:pPr>
                      <a:r>
                        <a:rPr sz="2300">
                          <a:solidFill>
                            <a:srgbClr val="515151"/>
                          </a:solidFill>
                          <a:latin typeface="Calibri"/>
                          <a:ea typeface="Calibri"/>
                          <a:cs typeface="Calibri"/>
                          <a:sym typeface="Calibri"/>
                        </a:rPr>
                        <a:t>Creative</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r>
              <a:tr h="1138807">
                <a:tc>
                  <a:txBody>
                    <a:bodyPr/>
                    <a:lstStyle/>
                    <a:p>
                      <a:pPr algn="ctr" defTabSz="914400">
                        <a:lnSpc>
                          <a:spcPct val="115000"/>
                        </a:lnSpc>
                        <a:defRPr sz="1800" b="0" i="0">
                          <a:latin typeface="Helvetica Light"/>
                          <a:ea typeface="Helvetica Light"/>
                          <a:cs typeface="Helvetica Light"/>
                        </a:defRPr>
                      </a:pPr>
                      <a:r>
                        <a:rPr sz="2300">
                          <a:solidFill>
                            <a:srgbClr val="515151"/>
                          </a:solidFill>
                          <a:latin typeface="Calibri"/>
                          <a:ea typeface="Calibri"/>
                          <a:cs typeface="Calibri"/>
                          <a:sym typeface="Calibri"/>
                        </a:rPr>
                        <a:t>Guardian</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r>
              <a:tr h="1138807">
                <a:tc>
                  <a:txBody>
                    <a:bodyPr/>
                    <a:lstStyle/>
                    <a:p>
                      <a:pPr algn="ctr" defTabSz="914400">
                        <a:lnSpc>
                          <a:spcPct val="115000"/>
                        </a:lnSpc>
                        <a:defRPr sz="1800" b="0" i="0">
                          <a:latin typeface="Helvetica Light"/>
                          <a:ea typeface="Helvetica Light"/>
                          <a:cs typeface="Helvetica Light"/>
                        </a:defRPr>
                      </a:pPr>
                      <a:r>
                        <a:rPr sz="2300">
                          <a:solidFill>
                            <a:srgbClr val="515151"/>
                          </a:solidFill>
                          <a:latin typeface="Calibri"/>
                          <a:ea typeface="Calibri"/>
                          <a:cs typeface="Calibri"/>
                          <a:sym typeface="Calibri"/>
                        </a:rPr>
                        <a:t>Connector</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r>
              <a:tr h="1138807">
                <a:tc>
                  <a:txBody>
                    <a:bodyPr/>
                    <a:lstStyle/>
                    <a:p>
                      <a:pPr algn="ctr" defTabSz="914400">
                        <a:lnSpc>
                          <a:spcPct val="115000"/>
                        </a:lnSpc>
                        <a:defRPr sz="1800" b="0" i="0">
                          <a:latin typeface="Helvetica Light"/>
                          <a:ea typeface="Helvetica Light"/>
                          <a:cs typeface="Helvetica Light"/>
                        </a:defRPr>
                      </a:pPr>
                      <a:r>
                        <a:rPr sz="2300">
                          <a:solidFill>
                            <a:srgbClr val="515151"/>
                          </a:solidFill>
                          <a:latin typeface="Calibri"/>
                          <a:ea typeface="Calibri"/>
                          <a:cs typeface="Calibri"/>
                          <a:sym typeface="Calibri"/>
                        </a:rPr>
                        <a:t>Pioneer</a:t>
                      </a: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c>
                  <a:txBody>
                    <a:bodyPr/>
                    <a:lstStyle/>
                    <a:p>
                      <a:pPr algn="ctr" defTabSz="914400">
                        <a:defRPr sz="2300" b="0" i="0">
                          <a:latin typeface="Helvetica Light"/>
                          <a:ea typeface="Helvetica Light"/>
                          <a:cs typeface="Helvetica Light"/>
                        </a:defRPr>
                      </a:pPr>
                      <a:endParaRPr/>
                    </a:p>
                  </a:txBody>
                  <a:tcPr marL="0" marR="0" marT="0" marB="0" anchor="ctr" horzOverflow="overflow">
                    <a:lnL w="38100">
                      <a:solidFill>
                        <a:srgbClr val="535353"/>
                      </a:solidFill>
                      <a:miter lim="400000"/>
                    </a:lnL>
                    <a:lnR w="38100">
                      <a:solidFill>
                        <a:srgbClr val="535353"/>
                      </a:solidFill>
                      <a:miter lim="400000"/>
                    </a:lnR>
                    <a:lnT w="38100">
                      <a:solidFill>
                        <a:srgbClr val="535353"/>
                      </a:solidFill>
                      <a:miter lim="400000"/>
                    </a:lnT>
                    <a:lnB w="38100">
                      <a:solidFill>
                        <a:srgbClr val="535353"/>
                      </a:solidFill>
                      <a:miter lim="400000"/>
                    </a:lnB>
                  </a:tcPr>
                </a:tc>
              </a:tr>
            </a:tbl>
          </a:graphicData>
        </a:graphic>
      </p:graphicFrame>
      <p:sp>
        <p:nvSpPr>
          <p:cNvPr id="982" name="Shape 982"/>
          <p:cNvSpPr/>
          <p:nvPr/>
        </p:nvSpPr>
        <p:spPr>
          <a:xfrm>
            <a:off x="723900" y="469900"/>
            <a:ext cx="5374978"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5 VOICES - SUMMARY TABLE </a:t>
            </a:r>
          </a:p>
        </p:txBody>
      </p:sp>
      <p:sp>
        <p:nvSpPr>
          <p:cNvPr id="983" name="Shape 983"/>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 name="Shape 987"/>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988"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989" name="Shape 989"/>
          <p:cNvSpPr>
            <a:spLocks noGrp="1"/>
          </p:cNvSpPr>
          <p:nvPr>
            <p:ph type="body" idx="1"/>
          </p:nvPr>
        </p:nvSpPr>
        <p:spPr>
          <a:xfrm>
            <a:off x="808452" y="1405632"/>
            <a:ext cx="11387897" cy="7619829"/>
          </a:xfrm>
          <a:prstGeom prst="rect">
            <a:avLst/>
          </a:prstGeom>
        </p:spPr>
        <p:txBody>
          <a:bodyPr anchor="t"/>
          <a:lstStyle/>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When you speak you represent 43% of people. Your views and opinion and truly matter! </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People see you as a highly skilled professional. It’s time you started to believe that! </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People chose you to lead because they believe in you. Act knowing that you belong! </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Learn to challenge the views of other voices in your team when you believe they are wrong!</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Embrace change and help lead it. Don’t be passive and function as a victim of it.</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People trust your judgment and genuinely want to hear your opinion. Use that as a springboard for influence, and speak the truth in love. </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When people challenge your views and opinions they are trying to help. It’s not a personal attack! </a:t>
            </a:r>
          </a:p>
          <a:p>
            <a:pPr marL="469899" indent="-469899" defTabSz="457200">
              <a:spcBef>
                <a:spcPts val="0"/>
              </a:spcBef>
              <a:buSzPct val="100000"/>
              <a:buAutoNum type="arabicPeriod"/>
              <a:tabLst>
                <a:tab pos="139700" algn="l"/>
                <a:tab pos="457200" algn="l"/>
              </a:tabLst>
              <a:defRPr sz="2900">
                <a:latin typeface="Calibri"/>
                <a:ea typeface="Calibri"/>
                <a:cs typeface="Calibri"/>
                <a:sym typeface="Calibri"/>
              </a:defRPr>
            </a:pPr>
            <a:r>
              <a:t>Pioneers are not as insensitive and arrogant as you think. They just see the world differently to you! </a:t>
            </a:r>
          </a:p>
        </p:txBody>
      </p:sp>
      <p:sp>
        <p:nvSpPr>
          <p:cNvPr id="990" name="Shape 990"/>
          <p:cNvSpPr/>
          <p:nvPr/>
        </p:nvSpPr>
        <p:spPr>
          <a:xfrm>
            <a:off x="723900" y="419099"/>
            <a:ext cx="9345142"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53585F"/>
                </a:solidFill>
                <a:latin typeface="Calibri"/>
                <a:ea typeface="Calibri"/>
                <a:cs typeface="Calibri"/>
                <a:sym typeface="Calibri"/>
              </a:defRPr>
            </a:pPr>
            <a:r>
              <a:t>SELECT TWO LEADERSHIP INSIGHTS - </a:t>
            </a:r>
            <a:r>
              <a:rPr b="1"/>
              <a:t>NURTURERS</a:t>
            </a:r>
          </a:p>
        </p:txBody>
      </p:sp>
      <p:sp>
        <p:nvSpPr>
          <p:cNvPr id="991" name="Shape 991"/>
          <p:cNvSpPr/>
          <p:nvPr/>
        </p:nvSpPr>
        <p:spPr>
          <a:xfrm flipH="1" flipV="1">
            <a:off x="797218" y="1187449"/>
            <a:ext cx="978733" cy="1"/>
          </a:xfrm>
          <a:prstGeom prst="line">
            <a:avLst/>
          </a:prstGeom>
          <a:ln w="38100">
            <a:solidFill>
              <a:srgbClr val="BC2306"/>
            </a:solidFill>
            <a:miter lim="400000"/>
          </a:ln>
        </p:spPr>
        <p:txBody>
          <a:bodyPr lIns="50800" tIns="50800" rIns="50800" bIns="50800" anchor="ctr"/>
          <a:lstStyle/>
          <a:p>
            <a:pPr algn="l" defTabSz="457200">
              <a:defRPr sz="1200">
                <a:latin typeface="+mn-lt"/>
                <a:ea typeface="+mn-ea"/>
                <a:cs typeface="+mn-cs"/>
                <a:sym typeface="Helvetica"/>
              </a:defRPr>
            </a:pPr>
            <a:endParaRPr/>
          </a:p>
        </p:txBody>
      </p:sp>
      <p:pic>
        <p:nvPicPr>
          <p:cNvPr id="992" name="pasted-image.png"/>
          <p:cNvPicPr>
            <a:picLocks noChangeAspect="1"/>
          </p:cNvPicPr>
          <p:nvPr/>
        </p:nvPicPr>
        <p:blipFill>
          <a:blip r:embed="rId3">
            <a:alphaModFix amt="9538"/>
            <a:extLst/>
          </a:blip>
          <a:stretch>
            <a:fillRect/>
          </a:stretch>
        </p:blipFill>
        <p:spPr>
          <a:xfrm>
            <a:off x="11426401" y="558613"/>
            <a:ext cx="872801" cy="872800"/>
          </a:xfrm>
          <a:prstGeom prst="rect">
            <a:avLst/>
          </a:prstGeom>
          <a:ln w="12700">
            <a:miter lim="400000"/>
          </a:ln>
        </p:spPr>
      </p:pic>
      <p:sp>
        <p:nvSpPr>
          <p:cNvPr id="993" name="Shape 99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 name="Shape 995"/>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996"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997" name="Shape 997"/>
          <p:cNvSpPr>
            <a:spLocks noGrp="1"/>
          </p:cNvSpPr>
          <p:nvPr>
            <p:ph type="body" idx="1"/>
          </p:nvPr>
        </p:nvSpPr>
        <p:spPr>
          <a:xfrm>
            <a:off x="801653" y="1409391"/>
            <a:ext cx="11817875" cy="7461868"/>
          </a:xfrm>
          <a:prstGeom prst="rect">
            <a:avLst/>
          </a:prstGeom>
        </p:spPr>
        <p:txBody>
          <a:bodyPr anchor="t"/>
          <a:lstStyle/>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Learn to celebrate the wins even if it wasn’t quite as perfect as you hoped.</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When members of your team critique your vision and ask for the details they are genuinely trying to help.</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Don’t play safe, give yourself permission to think outside the box.</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It’s ok to be wrong sometimes, it comes with the territory of creativity and imagination.</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What you see as an imminent opportunity or threat may actually be a further away than you think.</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Financial realities are important, good enough may have to be good enough sometimes.</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People are not deliberately ignoring your ideas, it’s hard to truly hear a Creative.</a:t>
            </a:r>
          </a:p>
          <a:p>
            <a:pPr marL="469900" indent="-469900" defTabSz="457200">
              <a:spcBef>
                <a:spcPts val="200"/>
              </a:spcBef>
              <a:buSzPct val="100000"/>
              <a:buAutoNum type="arabicPeriod"/>
              <a:tabLst>
                <a:tab pos="139700" algn="l"/>
                <a:tab pos="457200" algn="l"/>
              </a:tabLst>
              <a:defRPr sz="3000">
                <a:latin typeface="Calibri"/>
                <a:ea typeface="Calibri"/>
                <a:cs typeface="Calibri"/>
                <a:sym typeface="Calibri"/>
              </a:defRPr>
            </a:pPr>
            <a:r>
              <a:t>You don’t have to prove your worth to team mates, relax and trust the unique contribution you bring.</a:t>
            </a:r>
          </a:p>
        </p:txBody>
      </p:sp>
      <p:sp>
        <p:nvSpPr>
          <p:cNvPr id="998" name="Shape 998"/>
          <p:cNvSpPr/>
          <p:nvPr/>
        </p:nvSpPr>
        <p:spPr>
          <a:xfrm>
            <a:off x="723900" y="419099"/>
            <a:ext cx="902970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53585F"/>
                </a:solidFill>
                <a:latin typeface="Calibri"/>
                <a:ea typeface="Calibri"/>
                <a:cs typeface="Calibri"/>
                <a:sym typeface="Calibri"/>
              </a:defRPr>
            </a:pPr>
            <a:r>
              <a:t>SELECT TWO LEADERSHIP INSIGHTS - </a:t>
            </a:r>
            <a:r>
              <a:rPr b="1"/>
              <a:t>CREATIVES</a:t>
            </a:r>
          </a:p>
        </p:txBody>
      </p:sp>
      <p:sp>
        <p:nvSpPr>
          <p:cNvPr id="999" name="Shape 999"/>
          <p:cNvSpPr/>
          <p:nvPr/>
        </p:nvSpPr>
        <p:spPr>
          <a:xfrm flipH="1" flipV="1">
            <a:off x="797218" y="1187449"/>
            <a:ext cx="978733" cy="1"/>
          </a:xfrm>
          <a:prstGeom prst="line">
            <a:avLst/>
          </a:prstGeom>
          <a:ln w="38100">
            <a:solidFill>
              <a:srgbClr val="BC2306"/>
            </a:solidFill>
            <a:miter lim="400000"/>
          </a:ln>
        </p:spPr>
        <p:txBody>
          <a:bodyPr lIns="50800" tIns="50800" rIns="50800" bIns="50800" anchor="ctr"/>
          <a:lstStyle/>
          <a:p>
            <a:pPr algn="l" defTabSz="457200">
              <a:defRPr sz="1200">
                <a:latin typeface="+mn-lt"/>
                <a:ea typeface="+mn-ea"/>
                <a:cs typeface="+mn-cs"/>
                <a:sym typeface="Helvetica"/>
              </a:defRPr>
            </a:pPr>
            <a:endParaRPr/>
          </a:p>
        </p:txBody>
      </p:sp>
      <p:pic>
        <p:nvPicPr>
          <p:cNvPr id="1000" name="pasted-image.png"/>
          <p:cNvPicPr>
            <a:picLocks noChangeAspect="1"/>
          </p:cNvPicPr>
          <p:nvPr/>
        </p:nvPicPr>
        <p:blipFill>
          <a:blip r:embed="rId3">
            <a:alphaModFix amt="9746"/>
            <a:extLst/>
          </a:blip>
          <a:stretch>
            <a:fillRect/>
          </a:stretch>
        </p:blipFill>
        <p:spPr>
          <a:xfrm>
            <a:off x="11470151" y="589802"/>
            <a:ext cx="761995" cy="872800"/>
          </a:xfrm>
          <a:prstGeom prst="rect">
            <a:avLst/>
          </a:prstGeom>
          <a:ln w="12700">
            <a:miter lim="400000"/>
          </a:ln>
        </p:spPr>
      </p:pic>
      <p:sp>
        <p:nvSpPr>
          <p:cNvPr id="1001" name="Shape 100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Shape 1003"/>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004"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005" name="Shape 1005"/>
          <p:cNvSpPr>
            <a:spLocks noGrp="1"/>
          </p:cNvSpPr>
          <p:nvPr>
            <p:ph type="body" idx="1"/>
          </p:nvPr>
        </p:nvSpPr>
        <p:spPr>
          <a:xfrm>
            <a:off x="802700" y="1410400"/>
            <a:ext cx="11424800" cy="7459850"/>
          </a:xfrm>
          <a:prstGeom prst="rect">
            <a:avLst/>
          </a:prstGeom>
        </p:spPr>
        <p:txBody>
          <a:bodyPr anchor="t"/>
          <a:lstStyle/>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How you communicate is important (volume and sensitivity) - It’s possible for you be right and wrong at the same time.</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Learn to value the future orientated voices, they drive innovation and progress.</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Sometimes goal posts move on projects and it’s not anyone’s fault. </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Learning to compromise is a healthy part of team life.</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Be careful, constantly driving yourself and your team will eventually lead to burnout and resentment.</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Take time to invest in your key relationships today, you are not defined by task achievement alone.</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Your team know you are competent, do they know you care?</a:t>
            </a:r>
          </a:p>
          <a:p>
            <a:pPr marL="469900" indent="-469900" defTabSz="457200">
              <a:spcBef>
                <a:spcPts val="800"/>
              </a:spcBef>
              <a:buSzPct val="100000"/>
              <a:buAutoNum type="arabicPeriod"/>
              <a:tabLst>
                <a:tab pos="139700" algn="l"/>
                <a:tab pos="457200" algn="l"/>
              </a:tabLst>
              <a:defRPr sz="3000">
                <a:latin typeface="Calibri"/>
                <a:ea typeface="Calibri"/>
                <a:cs typeface="Calibri"/>
                <a:sym typeface="Calibri"/>
              </a:defRPr>
            </a:pPr>
            <a:r>
              <a:t>Networking events and social media platforms are not a waste of time.</a:t>
            </a:r>
          </a:p>
        </p:txBody>
      </p:sp>
      <p:sp>
        <p:nvSpPr>
          <p:cNvPr id="1006" name="Shape 1006"/>
          <p:cNvSpPr/>
          <p:nvPr/>
        </p:nvSpPr>
        <p:spPr>
          <a:xfrm>
            <a:off x="723900" y="419099"/>
            <a:ext cx="9334649"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53585F"/>
                </a:solidFill>
                <a:latin typeface="Calibri"/>
                <a:ea typeface="Calibri"/>
                <a:cs typeface="Calibri"/>
                <a:sym typeface="Calibri"/>
              </a:defRPr>
            </a:pPr>
            <a:r>
              <a:t>SELECT TWO LEADERSHIP INSIGHTS - </a:t>
            </a:r>
            <a:r>
              <a:rPr b="1"/>
              <a:t>GUARDIANS</a:t>
            </a:r>
          </a:p>
        </p:txBody>
      </p:sp>
      <p:sp>
        <p:nvSpPr>
          <p:cNvPr id="1007" name="Shape 1007"/>
          <p:cNvSpPr/>
          <p:nvPr/>
        </p:nvSpPr>
        <p:spPr>
          <a:xfrm flipH="1" flipV="1">
            <a:off x="797218" y="1187449"/>
            <a:ext cx="978733" cy="1"/>
          </a:xfrm>
          <a:prstGeom prst="line">
            <a:avLst/>
          </a:prstGeom>
          <a:ln w="38100">
            <a:solidFill>
              <a:srgbClr val="BC2306"/>
            </a:solidFill>
            <a:miter lim="400000"/>
          </a:ln>
        </p:spPr>
        <p:txBody>
          <a:bodyPr lIns="50800" tIns="50800" rIns="50800" bIns="50800" anchor="ctr"/>
          <a:lstStyle/>
          <a:p>
            <a:pPr algn="l" defTabSz="457200">
              <a:defRPr sz="1200">
                <a:latin typeface="+mn-lt"/>
                <a:ea typeface="+mn-ea"/>
                <a:cs typeface="+mn-cs"/>
                <a:sym typeface="Helvetica"/>
              </a:defRPr>
            </a:pPr>
            <a:endParaRPr/>
          </a:p>
        </p:txBody>
      </p:sp>
      <p:pic>
        <p:nvPicPr>
          <p:cNvPr id="1008" name="pasted-image.png"/>
          <p:cNvPicPr>
            <a:picLocks noChangeAspect="1"/>
          </p:cNvPicPr>
          <p:nvPr/>
        </p:nvPicPr>
        <p:blipFill>
          <a:blip r:embed="rId3">
            <a:alphaModFix amt="10085"/>
            <a:extLst/>
          </a:blip>
          <a:stretch>
            <a:fillRect/>
          </a:stretch>
        </p:blipFill>
        <p:spPr>
          <a:xfrm>
            <a:off x="11573703" y="512001"/>
            <a:ext cx="872800" cy="872800"/>
          </a:xfrm>
          <a:prstGeom prst="rect">
            <a:avLst/>
          </a:prstGeom>
          <a:ln w="12700">
            <a:miter lim="400000"/>
          </a:ln>
        </p:spPr>
      </p:pic>
      <p:sp>
        <p:nvSpPr>
          <p:cNvPr id="1009" name="Shape 100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 name="Shape 1011"/>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012"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013" name="Shape 1013"/>
          <p:cNvSpPr>
            <a:spLocks noGrp="1"/>
          </p:cNvSpPr>
          <p:nvPr>
            <p:ph type="body" idx="1"/>
          </p:nvPr>
        </p:nvSpPr>
        <p:spPr>
          <a:xfrm>
            <a:off x="802699" y="1409700"/>
            <a:ext cx="11649988" cy="8024727"/>
          </a:xfrm>
          <a:prstGeom prst="rect">
            <a:avLst/>
          </a:prstGeom>
        </p:spPr>
        <p:txBody>
          <a:bodyPr anchor="t"/>
          <a:lstStyle/>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When people reject your idea it’s not as personal as it sometimes feels.</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Hinting at your frustrations with team mates does not guarantee anyone has truly heard you.</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People will critique your ideas, try and avoid becoming overly defensive too soon.</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It’s ok to be you - when you believe something passionately never be afraid to share it.</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When you speak complete your sentences and stay focussed on one idea at a time. </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Be consistent in your external communication, avoid the temptation to sell to individuals ahead of the meeting.</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Be Intentional - take time to think through how you can create a culture where other voices can bring their best.  </a:t>
            </a:r>
          </a:p>
          <a:p>
            <a:pPr marL="469900" indent="-469900" defTabSz="457200">
              <a:spcBef>
                <a:spcPts val="500"/>
              </a:spcBef>
              <a:buSzPct val="100000"/>
              <a:buAutoNum type="arabicPeriod"/>
              <a:tabLst>
                <a:tab pos="139700" algn="l"/>
                <a:tab pos="457200" algn="l"/>
              </a:tabLst>
              <a:defRPr sz="3000">
                <a:latin typeface="Calibri"/>
                <a:ea typeface="Calibri"/>
                <a:cs typeface="Calibri"/>
                <a:sym typeface="Calibri"/>
              </a:defRPr>
            </a:pPr>
            <a:r>
              <a:t>Be patient with those whose due diligence process is rigorous, painful and time consuming.</a:t>
            </a:r>
          </a:p>
        </p:txBody>
      </p:sp>
      <p:sp>
        <p:nvSpPr>
          <p:cNvPr id="1014" name="Shape 1014"/>
          <p:cNvSpPr/>
          <p:nvPr/>
        </p:nvSpPr>
        <p:spPr>
          <a:xfrm>
            <a:off x="723900" y="419099"/>
            <a:ext cx="9621292"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53585F"/>
                </a:solidFill>
                <a:latin typeface="Calibri"/>
                <a:ea typeface="Calibri"/>
                <a:cs typeface="Calibri"/>
                <a:sym typeface="Calibri"/>
              </a:defRPr>
            </a:pPr>
            <a:r>
              <a:t>SELECT TWO LEADERSHIP INSIGHTS - </a:t>
            </a:r>
            <a:r>
              <a:rPr b="1"/>
              <a:t>CONNECTORS</a:t>
            </a:r>
          </a:p>
        </p:txBody>
      </p:sp>
      <p:sp>
        <p:nvSpPr>
          <p:cNvPr id="1015" name="Shape 1015"/>
          <p:cNvSpPr/>
          <p:nvPr/>
        </p:nvSpPr>
        <p:spPr>
          <a:xfrm flipH="1" flipV="1">
            <a:off x="797218" y="1187449"/>
            <a:ext cx="978733" cy="1"/>
          </a:xfrm>
          <a:prstGeom prst="line">
            <a:avLst/>
          </a:prstGeom>
          <a:ln w="38100">
            <a:solidFill>
              <a:srgbClr val="BC2306"/>
            </a:solidFill>
            <a:miter lim="400000"/>
          </a:ln>
        </p:spPr>
        <p:txBody>
          <a:bodyPr lIns="50800" tIns="50800" rIns="50800" bIns="50800" anchor="ctr"/>
          <a:lstStyle/>
          <a:p>
            <a:pPr algn="l" defTabSz="457200">
              <a:defRPr sz="1200">
                <a:latin typeface="+mn-lt"/>
                <a:ea typeface="+mn-ea"/>
                <a:cs typeface="+mn-cs"/>
                <a:sym typeface="Helvetica"/>
              </a:defRPr>
            </a:pPr>
            <a:endParaRPr/>
          </a:p>
        </p:txBody>
      </p:sp>
      <p:pic>
        <p:nvPicPr>
          <p:cNvPr id="1016" name="pasted-image-filtered.png"/>
          <p:cNvPicPr>
            <a:picLocks noChangeAspect="1"/>
          </p:cNvPicPr>
          <p:nvPr/>
        </p:nvPicPr>
        <p:blipFill>
          <a:blip r:embed="rId3">
            <a:alphaModFix amt="9948"/>
            <a:extLst/>
          </a:blip>
          <a:stretch>
            <a:fillRect/>
          </a:stretch>
        </p:blipFill>
        <p:spPr>
          <a:xfrm>
            <a:off x="11577890" y="488695"/>
            <a:ext cx="872801" cy="872800"/>
          </a:xfrm>
          <a:prstGeom prst="rect">
            <a:avLst/>
          </a:prstGeom>
          <a:ln w="12700">
            <a:miter lim="400000"/>
          </a:ln>
        </p:spPr>
      </p:pic>
      <p:sp>
        <p:nvSpPr>
          <p:cNvPr id="1017" name="Shape 101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 name="Shape 101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020"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021" name="Shape 1021"/>
          <p:cNvSpPr>
            <a:spLocks noGrp="1"/>
          </p:cNvSpPr>
          <p:nvPr>
            <p:ph type="body" idx="1"/>
          </p:nvPr>
        </p:nvSpPr>
        <p:spPr>
          <a:xfrm>
            <a:off x="801653" y="1411887"/>
            <a:ext cx="11609259" cy="7798729"/>
          </a:xfrm>
          <a:prstGeom prst="rect">
            <a:avLst/>
          </a:prstGeom>
        </p:spPr>
        <p:txBody>
          <a:bodyPr anchor="t"/>
          <a:lstStyle/>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Beware the intellectual superiority complex, you don’t have all the best ideas, sometimes you are actually wrong.</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Take time to truly hear the views and opinions of others on the team, memorize the rules of engagement.</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Please make sure your safety catch is always on, in a moment of frustration you can do a lot of damage with a grenade launcher. </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Only 7% of people view the world through your eyes - remember winning is not the driving motivation for most people.</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Your team know you are competent, they are not convinced you know anything about them or their life outside of work.</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Find a Nurturer and ask them to mentor you in how they see the world.</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Take time each day to encourage someone who doesn’t deserve it.</a:t>
            </a:r>
          </a:p>
          <a:p>
            <a:pPr marL="469900" indent="-469900" defTabSz="457200">
              <a:spcBef>
                <a:spcPts val="600"/>
              </a:spcBef>
              <a:buSzPct val="100000"/>
              <a:buAutoNum type="arabicPeriod"/>
              <a:tabLst>
                <a:tab pos="139700" algn="l"/>
                <a:tab pos="457200" algn="l"/>
              </a:tabLst>
              <a:defRPr sz="2900">
                <a:latin typeface="Calibri"/>
                <a:ea typeface="Calibri"/>
                <a:cs typeface="Calibri"/>
                <a:sym typeface="Calibri"/>
              </a:defRPr>
            </a:pPr>
            <a:r>
              <a:t>If you are wrong, fight your initial instinct to justify your decision and deflect blame. You will earn respect and influence if you own up to your mistakes.</a:t>
            </a:r>
          </a:p>
        </p:txBody>
      </p:sp>
      <p:sp>
        <p:nvSpPr>
          <p:cNvPr id="1022" name="Shape 1022"/>
          <p:cNvSpPr/>
          <p:nvPr/>
        </p:nvSpPr>
        <p:spPr>
          <a:xfrm>
            <a:off x="723900" y="419099"/>
            <a:ext cx="8908926"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53585F"/>
                </a:solidFill>
                <a:latin typeface="Calibri"/>
                <a:ea typeface="Calibri"/>
                <a:cs typeface="Calibri"/>
                <a:sym typeface="Calibri"/>
              </a:defRPr>
            </a:pPr>
            <a:r>
              <a:t>SELECT TWO LEADERSHIP INSIGHTS - </a:t>
            </a:r>
            <a:r>
              <a:rPr b="1"/>
              <a:t>PIONEERS</a:t>
            </a:r>
          </a:p>
        </p:txBody>
      </p:sp>
      <p:sp>
        <p:nvSpPr>
          <p:cNvPr id="1023" name="Shape 1023"/>
          <p:cNvSpPr/>
          <p:nvPr/>
        </p:nvSpPr>
        <p:spPr>
          <a:xfrm flipH="1" flipV="1">
            <a:off x="797218" y="1187449"/>
            <a:ext cx="978733" cy="1"/>
          </a:xfrm>
          <a:prstGeom prst="line">
            <a:avLst/>
          </a:prstGeom>
          <a:ln w="38100">
            <a:solidFill>
              <a:srgbClr val="BC2306"/>
            </a:solidFill>
            <a:miter lim="400000"/>
          </a:ln>
        </p:spPr>
        <p:txBody>
          <a:bodyPr lIns="50800" tIns="50800" rIns="50800" bIns="50800" anchor="ctr"/>
          <a:lstStyle/>
          <a:p>
            <a:pPr algn="l" defTabSz="457200">
              <a:defRPr sz="1200">
                <a:latin typeface="+mn-lt"/>
                <a:ea typeface="+mn-ea"/>
                <a:cs typeface="+mn-cs"/>
                <a:sym typeface="Helvetica"/>
              </a:defRPr>
            </a:pPr>
            <a:endParaRPr/>
          </a:p>
        </p:txBody>
      </p:sp>
      <p:pic>
        <p:nvPicPr>
          <p:cNvPr id="1024" name="pasted-image-filtered.png"/>
          <p:cNvPicPr>
            <a:picLocks noChangeAspect="1"/>
          </p:cNvPicPr>
          <p:nvPr/>
        </p:nvPicPr>
        <p:blipFill>
          <a:blip r:embed="rId3">
            <a:alphaModFix amt="10287"/>
            <a:extLst/>
          </a:blip>
          <a:stretch>
            <a:fillRect/>
          </a:stretch>
        </p:blipFill>
        <p:spPr>
          <a:xfrm>
            <a:off x="11624503" y="462802"/>
            <a:ext cx="872800" cy="872800"/>
          </a:xfrm>
          <a:prstGeom prst="rect">
            <a:avLst/>
          </a:prstGeom>
          <a:ln w="12700">
            <a:miter lim="400000"/>
          </a:ln>
        </p:spPr>
      </p:pic>
      <p:sp>
        <p:nvSpPr>
          <p:cNvPr id="1025" name="Shape 1025"/>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hape 1027"/>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028"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029" name="Shape 1029"/>
          <p:cNvSpPr>
            <a:spLocks noGrp="1"/>
          </p:cNvSpPr>
          <p:nvPr>
            <p:ph type="title"/>
          </p:nvPr>
        </p:nvSpPr>
        <p:spPr>
          <a:xfrm>
            <a:off x="801211" y="432742"/>
            <a:ext cx="11402757" cy="896721"/>
          </a:xfrm>
          <a:prstGeom prst="rect">
            <a:avLst/>
          </a:prstGeom>
        </p:spPr>
        <p:txBody>
          <a:bodyPr anchor="t">
            <a:normAutofit/>
          </a:bodyPr>
          <a:lstStyle/>
          <a:p>
            <a:pPr algn="l">
              <a:defRPr sz="4200">
                <a:solidFill>
                  <a:srgbClr val="53585F"/>
                </a:solidFill>
                <a:latin typeface="Calibri"/>
                <a:ea typeface="Calibri"/>
                <a:cs typeface="Calibri"/>
                <a:sym typeface="Calibri"/>
              </a:defRPr>
            </a:pPr>
            <a:r>
              <a:t>CORE EXERCISE:</a:t>
            </a:r>
          </a:p>
        </p:txBody>
      </p:sp>
      <p:sp>
        <p:nvSpPr>
          <p:cNvPr id="1030" name="Shape 1030"/>
          <p:cNvSpPr/>
          <p:nvPr/>
        </p:nvSpPr>
        <p:spPr>
          <a:xfrm>
            <a:off x="810282" y="2271903"/>
            <a:ext cx="11389913" cy="3387913"/>
          </a:xfrm>
          <a:prstGeom prst="rect">
            <a:avLst/>
          </a:prstGeom>
          <a:ln w="12700">
            <a:miter lim="400000"/>
          </a:ln>
          <a:extLst>
            <a:ext uri="{C572A759-6A51-4108-AA02-DFA0A04FC94B}">
              <ma14:wrappingTextBoxFlag xmlns:ma14="http://schemas.microsoft.com/office/mac/drawingml/2011/main" val="1"/>
            </a:ext>
          </a:extLst>
        </p:spPr>
        <p:txBody>
          <a:bodyPr lIns="49305" tIns="49305" rIns="49305" bIns="49305" anchor="ctr">
            <a:spAutoFit/>
          </a:bodyPr>
          <a:lstStyle/>
          <a:p>
            <a:pPr marL="370416" indent="-370416" algn="l">
              <a:lnSpc>
                <a:spcPct val="120000"/>
              </a:lnSpc>
              <a:buSzPct val="75000"/>
              <a:buChar char="•"/>
              <a:defRPr sz="3000">
                <a:solidFill>
                  <a:srgbClr val="53585F"/>
                </a:solidFill>
                <a:latin typeface="Calibri"/>
                <a:ea typeface="Calibri"/>
                <a:cs typeface="Calibri"/>
                <a:sym typeface="Calibri"/>
              </a:defRPr>
            </a:pPr>
            <a:r>
              <a:t>Consider your contribution in a team environment.</a:t>
            </a:r>
          </a:p>
          <a:p>
            <a:pPr marL="370416" indent="-370416" algn="l">
              <a:lnSpc>
                <a:spcPct val="120000"/>
              </a:lnSpc>
              <a:buSzPct val="75000"/>
              <a:buChar char="•"/>
              <a:defRPr sz="3000">
                <a:solidFill>
                  <a:srgbClr val="53585F"/>
                </a:solidFill>
                <a:latin typeface="Calibri"/>
                <a:ea typeface="Calibri"/>
                <a:cs typeface="Calibri"/>
                <a:sym typeface="Calibri"/>
              </a:defRPr>
            </a:pPr>
            <a:r>
              <a:t>What is the big “Aha” for your Voice right now?</a:t>
            </a:r>
          </a:p>
          <a:p>
            <a:pPr algn="l">
              <a:lnSpc>
                <a:spcPct val="120000"/>
              </a:lnSpc>
              <a:defRPr sz="3000">
                <a:solidFill>
                  <a:srgbClr val="53585F"/>
                </a:solidFill>
                <a:latin typeface="Calibri"/>
                <a:ea typeface="Calibri"/>
                <a:cs typeface="Calibri"/>
                <a:sym typeface="Calibri"/>
              </a:defRPr>
            </a:pPr>
            <a:endParaRPr/>
          </a:p>
          <a:p>
            <a:pPr marL="370416" indent="-370416" algn="l">
              <a:lnSpc>
                <a:spcPct val="120000"/>
              </a:lnSpc>
              <a:buSzPct val="75000"/>
              <a:buChar char="•"/>
              <a:defRPr sz="3000">
                <a:solidFill>
                  <a:srgbClr val="53585F"/>
                </a:solidFill>
                <a:latin typeface="Calibri"/>
                <a:ea typeface="Calibri"/>
                <a:cs typeface="Calibri"/>
                <a:sym typeface="Calibri"/>
              </a:defRPr>
            </a:pPr>
            <a:r>
              <a:t>Share your learning opportunity with the person next to you. Use the CORE Process tool to help your partner develop an appropriate Response. </a:t>
            </a:r>
          </a:p>
        </p:txBody>
      </p:sp>
      <p:sp>
        <p:nvSpPr>
          <p:cNvPr id="1031" name="Shape 1031"/>
          <p:cNvSpPr/>
          <p:nvPr/>
        </p:nvSpPr>
        <p:spPr>
          <a:xfrm>
            <a:off x="804984" y="1675371"/>
            <a:ext cx="1980780" cy="497125"/>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b="1">
                <a:solidFill>
                  <a:srgbClr val="53585F"/>
                </a:solidFill>
                <a:latin typeface="Calibri"/>
                <a:ea typeface="Calibri"/>
                <a:cs typeface="Calibri"/>
                <a:sym typeface="Calibri"/>
              </a:defRPr>
            </a:lvl1pPr>
          </a:lstStyle>
          <a:p>
            <a:r>
              <a:t>Instructions</a:t>
            </a:r>
          </a:p>
        </p:txBody>
      </p:sp>
      <p:sp>
        <p:nvSpPr>
          <p:cNvPr id="1032" name="Shape 1032"/>
          <p:cNvSpPr/>
          <p:nvPr/>
        </p:nvSpPr>
        <p:spPr>
          <a:xfrm>
            <a:off x="840052" y="1186443"/>
            <a:ext cx="1078707" cy="1"/>
          </a:xfrm>
          <a:prstGeom prst="line">
            <a:avLst/>
          </a:prstGeom>
          <a:ln w="38100">
            <a:solidFill>
              <a:schemeClr val="accent5"/>
            </a:solidFill>
            <a:miter lim="400000"/>
          </a:ln>
        </p:spPr>
        <p:txBody>
          <a:bodyPr lIns="50800" tIns="50800" rIns="50800" bIns="50800" anchor="ctr"/>
          <a:lstStyle/>
          <a:p>
            <a:pPr>
              <a:defRPr sz="2400"/>
            </a:pPr>
            <a:endParaRPr/>
          </a:p>
        </p:txBody>
      </p:sp>
      <p:grpSp>
        <p:nvGrpSpPr>
          <p:cNvPr id="1044" name="Group 1044"/>
          <p:cNvGrpSpPr/>
          <p:nvPr/>
        </p:nvGrpSpPr>
        <p:grpSpPr>
          <a:xfrm>
            <a:off x="3069187" y="5569134"/>
            <a:ext cx="6917226" cy="3598293"/>
            <a:chOff x="0" y="0"/>
            <a:chExt cx="6917224" cy="3598292"/>
          </a:xfrm>
        </p:grpSpPr>
        <p:sp>
          <p:nvSpPr>
            <p:cNvPr id="1033" name="Shape 1033"/>
            <p:cNvSpPr/>
            <p:nvPr/>
          </p:nvSpPr>
          <p:spPr>
            <a:xfrm>
              <a:off x="2053501" y="3073821"/>
              <a:ext cx="3216190" cy="1"/>
            </a:xfrm>
            <a:prstGeom prst="line">
              <a:avLst/>
            </a:prstGeom>
            <a:noFill/>
            <a:ln w="76200" cap="flat">
              <a:solidFill>
                <a:srgbClr val="A6AAA9"/>
              </a:solidFill>
              <a:prstDash val="solid"/>
              <a:miter lim="400000"/>
              <a:tailEnd type="triangle" w="med" len="med"/>
            </a:ln>
            <a:effectLst>
              <a:outerShdw blurRad="1270000" dist="88900" rotWithShape="0">
                <a:srgbClr val="000000">
                  <a:alpha val="63319"/>
                </a:srgbClr>
              </a:outerShdw>
            </a:effectLst>
          </p:spPr>
          <p:txBody>
            <a:bodyPr wrap="square" lIns="47855" tIns="47855" rIns="47855" bIns="47855" numCol="1" anchor="ctr">
              <a:noAutofit/>
            </a:bodyPr>
            <a:lstStyle/>
            <a:p>
              <a:pPr>
                <a:defRPr sz="2000"/>
              </a:pPr>
              <a:endParaRPr/>
            </a:p>
          </p:txBody>
        </p:sp>
        <p:sp>
          <p:nvSpPr>
            <p:cNvPr id="1034" name="Shape 1034"/>
            <p:cNvSpPr/>
            <p:nvPr/>
          </p:nvSpPr>
          <p:spPr>
            <a:xfrm flipV="1">
              <a:off x="1970897" y="113392"/>
              <a:ext cx="1" cy="2806625"/>
            </a:xfrm>
            <a:prstGeom prst="line">
              <a:avLst/>
            </a:prstGeom>
            <a:noFill/>
            <a:ln w="76200" cap="flat">
              <a:solidFill>
                <a:srgbClr val="A6AAA9"/>
              </a:solidFill>
              <a:prstDash val="solid"/>
              <a:miter lim="400000"/>
              <a:headEnd type="triangle" w="med" len="med"/>
            </a:ln>
            <a:effectLst/>
          </p:spPr>
          <p:txBody>
            <a:bodyPr wrap="square" lIns="47855" tIns="47855" rIns="47855" bIns="47855" numCol="1" anchor="ctr">
              <a:noAutofit/>
            </a:bodyPr>
            <a:lstStyle/>
            <a:p>
              <a:pPr>
                <a:defRPr sz="2000"/>
              </a:pPr>
              <a:endParaRPr/>
            </a:p>
          </p:txBody>
        </p:sp>
        <p:sp>
          <p:nvSpPr>
            <p:cNvPr id="1035" name="Shape 1035"/>
            <p:cNvSpPr/>
            <p:nvPr/>
          </p:nvSpPr>
          <p:spPr>
            <a:xfrm>
              <a:off x="2973864" y="3233978"/>
              <a:ext cx="2433522" cy="3643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lvl1pPr>
                <a:defRPr sz="2000" b="1" spc="0">
                  <a:latin typeface="Calibri"/>
                  <a:ea typeface="Calibri"/>
                  <a:cs typeface="Calibri"/>
                  <a:sym typeface="Calibri"/>
                </a:defRPr>
              </a:lvl1pPr>
            </a:lstStyle>
            <a:p>
              <a:r>
                <a:t>LEAD YOURSELF</a:t>
              </a:r>
            </a:p>
          </p:txBody>
        </p:sp>
        <p:sp>
          <p:nvSpPr>
            <p:cNvPr id="1036" name="Shape 1036"/>
            <p:cNvSpPr/>
            <p:nvPr/>
          </p:nvSpPr>
          <p:spPr>
            <a:xfrm rot="21672">
              <a:off x="2143009" y="3173"/>
              <a:ext cx="1008590" cy="6154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p>
              <a:pPr algn="l">
                <a:defRPr sz="2000" spc="0">
                  <a:solidFill>
                    <a:srgbClr val="53585F"/>
                  </a:solidFill>
                  <a:latin typeface="Calibri"/>
                  <a:ea typeface="Calibri"/>
                  <a:cs typeface="Calibri"/>
                  <a:sym typeface="Calibri"/>
                </a:defRPr>
              </a:pPr>
              <a:r>
                <a:rPr b="1">
                  <a:solidFill>
                    <a:srgbClr val="B00622"/>
                  </a:solidFill>
                </a:rPr>
                <a:t>C</a:t>
              </a:r>
              <a:r>
                <a:t>ALL IT</a:t>
              </a:r>
            </a:p>
          </p:txBody>
        </p:sp>
        <p:sp>
          <p:nvSpPr>
            <p:cNvPr id="1037" name="Shape 1037"/>
            <p:cNvSpPr/>
            <p:nvPr/>
          </p:nvSpPr>
          <p:spPr>
            <a:xfrm rot="21672">
              <a:off x="2111855" y="1478646"/>
              <a:ext cx="1200246" cy="58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p>
              <a:pPr algn="l">
                <a:defRPr sz="2000" spc="0">
                  <a:solidFill>
                    <a:srgbClr val="53585F"/>
                  </a:solidFill>
                  <a:latin typeface="Calibri"/>
                  <a:ea typeface="Calibri"/>
                  <a:cs typeface="Calibri"/>
                  <a:sym typeface="Calibri"/>
                </a:defRPr>
              </a:pPr>
              <a:r>
                <a:rPr b="1">
                  <a:solidFill>
                    <a:srgbClr val="B00622"/>
                  </a:solidFill>
                </a:rPr>
                <a:t>O</a:t>
              </a:r>
              <a:r>
                <a:t>WN IT</a:t>
              </a:r>
            </a:p>
          </p:txBody>
        </p:sp>
        <p:sp>
          <p:nvSpPr>
            <p:cNvPr id="1038" name="Shape 1038"/>
            <p:cNvSpPr/>
            <p:nvPr/>
          </p:nvSpPr>
          <p:spPr>
            <a:xfrm rot="21672">
              <a:off x="3072678" y="2377606"/>
              <a:ext cx="1352781" cy="5856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p>
              <a:pPr algn="l">
                <a:defRPr sz="2000" spc="0">
                  <a:solidFill>
                    <a:srgbClr val="53585F"/>
                  </a:solidFill>
                  <a:latin typeface="Calibri"/>
                  <a:ea typeface="Calibri"/>
                  <a:cs typeface="Calibri"/>
                  <a:sym typeface="Calibri"/>
                </a:defRPr>
              </a:pPr>
              <a:r>
                <a:rPr b="1">
                  <a:solidFill>
                    <a:srgbClr val="B00622"/>
                  </a:solidFill>
                </a:rPr>
                <a:t>R</a:t>
              </a:r>
              <a:r>
                <a:t>ESPONSE</a:t>
              </a:r>
            </a:p>
          </p:txBody>
        </p:sp>
        <p:sp>
          <p:nvSpPr>
            <p:cNvPr id="1039" name="Shape 1039"/>
            <p:cNvSpPr/>
            <p:nvPr/>
          </p:nvSpPr>
          <p:spPr>
            <a:xfrm rot="21672">
              <a:off x="4628759" y="2378220"/>
              <a:ext cx="1354089" cy="585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p>
              <a:pPr algn="l">
                <a:defRPr sz="2000" spc="0">
                  <a:solidFill>
                    <a:srgbClr val="53585F"/>
                  </a:solidFill>
                  <a:latin typeface="Calibri"/>
                  <a:ea typeface="Calibri"/>
                  <a:cs typeface="Calibri"/>
                  <a:sym typeface="Calibri"/>
                </a:defRPr>
              </a:pPr>
              <a:r>
                <a:rPr b="1">
                  <a:solidFill>
                    <a:srgbClr val="B00622"/>
                  </a:solidFill>
                </a:rPr>
                <a:t>E</a:t>
              </a:r>
              <a:r>
                <a:t>XECUTE</a:t>
              </a:r>
            </a:p>
          </p:txBody>
        </p:sp>
        <p:sp>
          <p:nvSpPr>
            <p:cNvPr id="1040" name="Shape 1040"/>
            <p:cNvSpPr/>
            <p:nvPr/>
          </p:nvSpPr>
          <p:spPr>
            <a:xfrm>
              <a:off x="0" y="1367945"/>
              <a:ext cx="1755905" cy="8048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lvl1pPr>
                <a:defRPr sz="2000" b="1" spc="0">
                  <a:latin typeface="Calibri"/>
                  <a:ea typeface="Calibri"/>
                  <a:cs typeface="Calibri"/>
                  <a:sym typeface="Calibri"/>
                </a:defRPr>
              </a:lvl1pPr>
            </a:lstStyle>
            <a:p>
              <a:r>
                <a:t>KNOW YOURSELF</a:t>
              </a:r>
            </a:p>
          </p:txBody>
        </p:sp>
        <p:sp>
          <p:nvSpPr>
            <p:cNvPr id="1041" name="Shape 1041"/>
            <p:cNvSpPr/>
            <p:nvPr/>
          </p:nvSpPr>
          <p:spPr>
            <a:xfrm>
              <a:off x="4104171" y="146995"/>
              <a:ext cx="2606430" cy="8983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7855" tIns="47855" rIns="47855" bIns="47855" numCol="1" anchor="ctr">
              <a:noAutofit/>
            </a:bodyPr>
            <a:lstStyle/>
            <a:p>
              <a:pPr>
                <a:defRPr sz="2000" spc="0">
                  <a:solidFill>
                    <a:srgbClr val="53585F"/>
                  </a:solidFill>
                  <a:latin typeface="Calibri"/>
                  <a:ea typeface="Calibri"/>
                  <a:cs typeface="Calibri"/>
                  <a:sym typeface="Calibri"/>
                </a:defRPr>
              </a:pPr>
              <a:r>
                <a:t>WHAT IS MY LEARNING </a:t>
              </a:r>
            </a:p>
            <a:p>
              <a:pPr>
                <a:defRPr sz="2000" spc="0">
                  <a:solidFill>
                    <a:srgbClr val="53585F"/>
                  </a:solidFill>
                  <a:latin typeface="Calibri"/>
                  <a:ea typeface="Calibri"/>
                  <a:cs typeface="Calibri"/>
                  <a:sym typeface="Calibri"/>
                </a:defRPr>
              </a:pPr>
              <a:r>
                <a:t>OPPORTUNITY?</a:t>
              </a:r>
            </a:p>
          </p:txBody>
        </p:sp>
        <p:pic>
          <p:nvPicPr>
            <p:cNvPr id="1042" name="Picture 1041"/>
            <p:cNvPicPr>
              <a:picLocks/>
            </p:cNvPicPr>
            <p:nvPr/>
          </p:nvPicPr>
          <p:blipFill>
            <a:blip r:embed="rId3">
              <a:extLst/>
            </a:blip>
            <a:stretch>
              <a:fillRect/>
            </a:stretch>
          </p:blipFill>
          <p:spPr>
            <a:xfrm>
              <a:off x="3897546" y="0"/>
              <a:ext cx="3019679" cy="1224736"/>
            </a:xfrm>
            <a:prstGeom prst="rect">
              <a:avLst/>
            </a:prstGeom>
            <a:effectLst/>
          </p:spPr>
        </p:pic>
      </p:grpSp>
      <p:sp>
        <p:nvSpPr>
          <p:cNvPr id="1045" name="Shape 1045"/>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Shape 1047"/>
          <p:cNvSpPr/>
          <p:nvPr/>
        </p:nvSpPr>
        <p:spPr>
          <a:xfrm>
            <a:off x="744810" y="617813"/>
            <a:ext cx="1510484"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5 VOICES</a:t>
            </a:r>
          </a:p>
        </p:txBody>
      </p:sp>
      <p:pic>
        <p:nvPicPr>
          <p:cNvPr id="1048"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1049" name="Shape 104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grpSp>
        <p:nvGrpSpPr>
          <p:cNvPr id="1077" name="Group 1077"/>
          <p:cNvGrpSpPr/>
          <p:nvPr/>
        </p:nvGrpSpPr>
        <p:grpSpPr>
          <a:xfrm>
            <a:off x="1741238" y="413972"/>
            <a:ext cx="9522325" cy="8925655"/>
            <a:chOff x="0" y="0"/>
            <a:chExt cx="9522323" cy="8925654"/>
          </a:xfrm>
        </p:grpSpPr>
        <p:sp>
          <p:nvSpPr>
            <p:cNvPr id="1050" name="Shape 1050"/>
            <p:cNvSpPr/>
            <p:nvPr/>
          </p:nvSpPr>
          <p:spPr>
            <a:xfrm>
              <a:off x="4168939" y="4101268"/>
              <a:ext cx="1180488" cy="1180488"/>
            </a:xfrm>
            <a:prstGeom prst="ellipse">
              <a:avLst/>
            </a:prstGeom>
            <a:solidFill>
              <a:srgbClr val="AE1802"/>
            </a:solidFill>
            <a:ln w="12700" cap="flat">
              <a:noFill/>
              <a:miter lim="400000"/>
            </a:ln>
            <a:effectLst/>
          </p:spPr>
          <p:txBody>
            <a:bodyPr wrap="square" lIns="39290" tIns="39290" rIns="39290" bIns="39290" numCol="1" anchor="ctr">
              <a:noAutofit/>
            </a:bodyPr>
            <a:lstStyle/>
            <a:p>
              <a:pPr defTabSz="438552">
                <a:defRPr sz="1600">
                  <a:solidFill>
                    <a:srgbClr val="B51D24"/>
                  </a:solidFill>
                </a:defRPr>
              </a:pPr>
              <a:endParaRPr/>
            </a:p>
          </p:txBody>
        </p:sp>
        <p:sp>
          <p:nvSpPr>
            <p:cNvPr id="1051" name="Shape 1051"/>
            <p:cNvSpPr/>
            <p:nvPr/>
          </p:nvSpPr>
          <p:spPr>
            <a:xfrm flipV="1">
              <a:off x="4759211" y="3278809"/>
              <a:ext cx="3" cy="696454"/>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1052" name="Shape 1052"/>
            <p:cNvSpPr/>
            <p:nvPr/>
          </p:nvSpPr>
          <p:spPr>
            <a:xfrm flipV="1">
              <a:off x="5490002" y="4223881"/>
              <a:ext cx="662126" cy="216705"/>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1053" name="Shape 1053"/>
            <p:cNvSpPr/>
            <p:nvPr/>
          </p:nvSpPr>
          <p:spPr>
            <a:xfrm>
              <a:off x="5198986" y="5341782"/>
              <a:ext cx="421714" cy="500913"/>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1054" name="Shape 1054"/>
            <p:cNvSpPr/>
            <p:nvPr/>
          </p:nvSpPr>
          <p:spPr>
            <a:xfrm flipH="1" flipV="1">
              <a:off x="3368412" y="4223307"/>
              <a:ext cx="660171" cy="208155"/>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sp>
          <p:nvSpPr>
            <p:cNvPr id="1055" name="Shape 1055"/>
            <p:cNvSpPr/>
            <p:nvPr/>
          </p:nvSpPr>
          <p:spPr>
            <a:xfrm flipH="1">
              <a:off x="3829492" y="5340470"/>
              <a:ext cx="418138" cy="536998"/>
            </a:xfrm>
            <a:prstGeom prst="line">
              <a:avLst/>
            </a:prstGeom>
            <a:noFill/>
            <a:ln w="25400" cap="flat">
              <a:solidFill>
                <a:srgbClr val="53585F"/>
              </a:solidFill>
              <a:custDash>
                <a:ds d="200000" sp="200000"/>
              </a:custDash>
              <a:miter lim="400000"/>
              <a:tailEnd type="triangle" w="med" len="med"/>
            </a:ln>
            <a:effectLst/>
          </p:spPr>
          <p:txBody>
            <a:bodyPr wrap="square" lIns="45718" tIns="45718" rIns="45718" bIns="45718" numCol="1" anchor="t">
              <a:noAutofit/>
            </a:bodyPr>
            <a:lstStyle/>
            <a:p>
              <a:pPr algn="l" defTabSz="457200">
                <a:defRPr sz="1200">
                  <a:latin typeface="+mn-lt"/>
                  <a:ea typeface="+mn-ea"/>
                  <a:cs typeface="+mn-cs"/>
                  <a:sym typeface="Helvetica"/>
                </a:defRPr>
              </a:pPr>
              <a:endParaRPr/>
            </a:p>
          </p:txBody>
        </p:sp>
        <p:pic>
          <p:nvPicPr>
            <p:cNvPr id="1056" name="PE.png"/>
            <p:cNvPicPr>
              <a:picLocks noChangeAspect="1"/>
            </p:cNvPicPr>
            <p:nvPr/>
          </p:nvPicPr>
          <p:blipFill>
            <a:blip r:embed="rId3">
              <a:extLst/>
            </a:blip>
            <a:stretch>
              <a:fillRect/>
            </a:stretch>
          </p:blipFill>
          <p:spPr>
            <a:xfrm>
              <a:off x="4003920" y="0"/>
              <a:ext cx="1516483" cy="1516481"/>
            </a:xfrm>
            <a:prstGeom prst="rect">
              <a:avLst/>
            </a:prstGeom>
            <a:ln w="12700" cap="flat">
              <a:noFill/>
              <a:miter lim="400000"/>
            </a:ln>
            <a:effectLst/>
          </p:spPr>
        </p:pic>
        <p:pic>
          <p:nvPicPr>
            <p:cNvPr id="1057" name="CF.png"/>
            <p:cNvPicPr>
              <a:picLocks noChangeAspect="1"/>
            </p:cNvPicPr>
            <p:nvPr/>
          </p:nvPicPr>
          <p:blipFill>
            <a:blip r:embed="rId4">
              <a:extLst/>
            </a:blip>
            <a:stretch>
              <a:fillRect/>
            </a:stretch>
          </p:blipFill>
          <p:spPr>
            <a:xfrm rot="8409735">
              <a:off x="6412087" y="7104047"/>
              <a:ext cx="1512663" cy="1512663"/>
            </a:xfrm>
            <a:prstGeom prst="rect">
              <a:avLst/>
            </a:prstGeom>
            <a:ln w="12700" cap="flat">
              <a:noFill/>
              <a:miter lim="400000"/>
            </a:ln>
            <a:effectLst/>
          </p:spPr>
        </p:pic>
        <p:pic>
          <p:nvPicPr>
            <p:cNvPr id="1058" name="CS.png"/>
            <p:cNvPicPr>
              <a:picLocks noChangeAspect="1"/>
            </p:cNvPicPr>
            <p:nvPr/>
          </p:nvPicPr>
          <p:blipFill>
            <a:blip r:embed="rId5">
              <a:extLst/>
            </a:blip>
            <a:stretch>
              <a:fillRect/>
            </a:stretch>
          </p:blipFill>
          <p:spPr>
            <a:xfrm rot="4196461">
              <a:off x="7793848" y="2688326"/>
              <a:ext cx="1514661" cy="1514661"/>
            </a:xfrm>
            <a:prstGeom prst="rect">
              <a:avLst/>
            </a:prstGeom>
            <a:ln w="12700" cap="flat">
              <a:noFill/>
              <a:miter lim="400000"/>
            </a:ln>
            <a:effectLst/>
          </p:spPr>
        </p:pic>
        <p:pic>
          <p:nvPicPr>
            <p:cNvPr id="1059" name="TG.png"/>
            <p:cNvPicPr>
              <a:picLocks noChangeAspect="1"/>
            </p:cNvPicPr>
            <p:nvPr/>
          </p:nvPicPr>
          <p:blipFill>
            <a:blip r:embed="rId6">
              <a:extLst/>
            </a:blip>
            <a:stretch>
              <a:fillRect/>
            </a:stretch>
          </p:blipFill>
          <p:spPr>
            <a:xfrm rot="13375345">
              <a:off x="1507328" y="7013720"/>
              <a:ext cx="1513769" cy="1513769"/>
            </a:xfrm>
            <a:prstGeom prst="rect">
              <a:avLst/>
            </a:prstGeom>
            <a:ln w="12700" cap="flat">
              <a:noFill/>
              <a:miter lim="400000"/>
            </a:ln>
            <a:effectLst/>
          </p:spPr>
        </p:pic>
        <p:pic>
          <p:nvPicPr>
            <p:cNvPr id="1060" name="TG.png"/>
            <p:cNvPicPr>
              <a:picLocks noChangeAspect="1"/>
            </p:cNvPicPr>
            <p:nvPr/>
          </p:nvPicPr>
          <p:blipFill>
            <a:blip r:embed="rId6">
              <a:extLst/>
            </a:blip>
            <a:stretch>
              <a:fillRect/>
            </a:stretch>
          </p:blipFill>
          <p:spPr>
            <a:xfrm rot="17475773">
              <a:off x="222950" y="2688801"/>
              <a:ext cx="1513713" cy="1513713"/>
            </a:xfrm>
            <a:prstGeom prst="rect">
              <a:avLst/>
            </a:prstGeom>
            <a:ln w="12700" cap="flat">
              <a:noFill/>
              <a:miter lim="400000"/>
            </a:ln>
            <a:effectLst/>
          </p:spPr>
        </p:pic>
        <p:pic>
          <p:nvPicPr>
            <p:cNvPr id="1061" name="Circle Person.png"/>
            <p:cNvPicPr>
              <a:picLocks noChangeAspect="1"/>
            </p:cNvPicPr>
            <p:nvPr/>
          </p:nvPicPr>
          <p:blipFill>
            <a:blip r:embed="rId7">
              <a:extLst/>
            </a:blip>
            <a:stretch>
              <a:fillRect/>
            </a:stretch>
          </p:blipFill>
          <p:spPr>
            <a:xfrm>
              <a:off x="4105875" y="4077072"/>
              <a:ext cx="1296505" cy="1296506"/>
            </a:xfrm>
            <a:prstGeom prst="rect">
              <a:avLst/>
            </a:prstGeom>
            <a:ln w="12700" cap="flat">
              <a:noFill/>
              <a:miter lim="400000"/>
            </a:ln>
            <a:effectLst/>
          </p:spPr>
        </p:pic>
        <p:sp>
          <p:nvSpPr>
            <p:cNvPr id="1062" name="Shape 1062"/>
            <p:cNvSpPr/>
            <p:nvPr/>
          </p:nvSpPr>
          <p:spPr>
            <a:xfrm>
              <a:off x="1531157" y="3027304"/>
              <a:ext cx="1815552" cy="1815551"/>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1063" name="Shape 1063"/>
            <p:cNvSpPr/>
            <p:nvPr/>
          </p:nvSpPr>
          <p:spPr>
            <a:xfrm>
              <a:off x="1728898" y="4022838"/>
              <a:ext cx="1420069"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NURTURER</a:t>
              </a:r>
            </a:p>
          </p:txBody>
        </p:sp>
        <p:pic>
          <p:nvPicPr>
            <p:cNvPr id="1064" name="pasted-image.png"/>
            <p:cNvPicPr>
              <a:picLocks noChangeAspect="1"/>
            </p:cNvPicPr>
            <p:nvPr/>
          </p:nvPicPr>
          <p:blipFill>
            <a:blip r:embed="rId8">
              <a:alphaModFix amt="77354"/>
              <a:extLst/>
            </a:blip>
            <a:stretch>
              <a:fillRect/>
            </a:stretch>
          </p:blipFill>
          <p:spPr>
            <a:xfrm>
              <a:off x="2104756" y="3317047"/>
              <a:ext cx="668354" cy="668355"/>
            </a:xfrm>
            <a:prstGeom prst="rect">
              <a:avLst/>
            </a:prstGeom>
            <a:ln w="12700" cap="flat">
              <a:noFill/>
              <a:miter lim="400000"/>
            </a:ln>
            <a:effectLst/>
          </p:spPr>
        </p:pic>
        <p:sp>
          <p:nvSpPr>
            <p:cNvPr id="1065" name="Shape 1065"/>
            <p:cNvSpPr/>
            <p:nvPr/>
          </p:nvSpPr>
          <p:spPr>
            <a:xfrm>
              <a:off x="3856604" y="1361448"/>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1066" name="Shape 1066"/>
            <p:cNvSpPr/>
            <p:nvPr/>
          </p:nvSpPr>
          <p:spPr>
            <a:xfrm>
              <a:off x="4189965" y="2401870"/>
              <a:ext cx="1148829"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PIONEER</a:t>
              </a:r>
            </a:p>
          </p:txBody>
        </p:sp>
        <p:sp>
          <p:nvSpPr>
            <p:cNvPr id="1067" name="Shape 1067"/>
            <p:cNvSpPr/>
            <p:nvPr/>
          </p:nvSpPr>
          <p:spPr>
            <a:xfrm>
              <a:off x="6235755" y="2966412"/>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1068" name="Shape 1068"/>
            <p:cNvSpPr/>
            <p:nvPr/>
          </p:nvSpPr>
          <p:spPr>
            <a:xfrm>
              <a:off x="6347640" y="3991871"/>
              <a:ext cx="1591780" cy="3712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CONNECTOR</a:t>
              </a:r>
            </a:p>
          </p:txBody>
        </p:sp>
        <p:sp>
          <p:nvSpPr>
            <p:cNvPr id="1069" name="Shape 1069"/>
            <p:cNvSpPr/>
            <p:nvPr/>
          </p:nvSpPr>
          <p:spPr>
            <a:xfrm>
              <a:off x="5312588" y="5784905"/>
              <a:ext cx="1815552"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1070" name="Shape 1070"/>
            <p:cNvSpPr/>
            <p:nvPr/>
          </p:nvSpPr>
          <p:spPr>
            <a:xfrm>
              <a:off x="5514980" y="6780440"/>
              <a:ext cx="1410768"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GUARDIAN</a:t>
              </a:r>
            </a:p>
          </p:txBody>
        </p:sp>
        <p:sp>
          <p:nvSpPr>
            <p:cNvPr id="1071" name="Shape 1071"/>
            <p:cNvSpPr/>
            <p:nvPr/>
          </p:nvSpPr>
          <p:spPr>
            <a:xfrm>
              <a:off x="2335443" y="5784905"/>
              <a:ext cx="1815551" cy="1815552"/>
            </a:xfrm>
            <a:prstGeom prst="ellipse">
              <a:avLst/>
            </a:prstGeom>
            <a:gradFill flip="none" rotWithShape="1">
              <a:gsLst>
                <a:gs pos="0">
                  <a:srgbClr val="FFFFFF"/>
                </a:gs>
                <a:gs pos="19577">
                  <a:srgbClr val="F7F7F7"/>
                </a:gs>
                <a:gs pos="100000">
                  <a:srgbClr val="C1C1C1"/>
                </a:gs>
              </a:gsLst>
              <a:path path="circle">
                <a:fillToRect l="37721" t="-19636" r="62278" b="119636"/>
              </a:path>
            </a:gradFill>
            <a:ln w="12700" cap="flat">
              <a:noFill/>
              <a:miter lim="400000"/>
            </a:ln>
            <a:effectLst/>
          </p:spPr>
          <p:txBody>
            <a:bodyPr wrap="square" lIns="39290" tIns="39290" rIns="39290" bIns="39290" numCol="1" anchor="ctr">
              <a:noAutofit/>
            </a:bodyPr>
            <a:lstStyle/>
            <a:p>
              <a:pPr>
                <a:defRPr sz="1600"/>
              </a:pPr>
              <a:endParaRPr/>
            </a:p>
          </p:txBody>
        </p:sp>
        <p:sp>
          <p:nvSpPr>
            <p:cNvPr id="1072" name="Shape 1072"/>
            <p:cNvSpPr/>
            <p:nvPr/>
          </p:nvSpPr>
          <p:spPr>
            <a:xfrm>
              <a:off x="2631255" y="6780440"/>
              <a:ext cx="1223927" cy="3712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34" tIns="38134" rIns="38134" bIns="38134" numCol="1" anchor="ctr">
              <a:noAutofit/>
            </a:bodyPr>
            <a:lstStyle>
              <a:lvl1pPr defTabSz="438552">
                <a:defRPr sz="1900" b="1">
                  <a:latin typeface="Calibri"/>
                  <a:ea typeface="Calibri"/>
                  <a:cs typeface="Calibri"/>
                  <a:sym typeface="Calibri"/>
                </a:defRPr>
              </a:lvl1pPr>
            </a:lstStyle>
            <a:p>
              <a:pPr>
                <a:defRPr sz="1800" b="0"/>
              </a:pPr>
              <a:r>
                <a:rPr sz="1900" b="1"/>
                <a:t>CREATIVE</a:t>
              </a:r>
            </a:p>
          </p:txBody>
        </p:sp>
        <p:pic>
          <p:nvPicPr>
            <p:cNvPr id="1073" name="pasted-image-filtered.png"/>
            <p:cNvPicPr>
              <a:picLocks noChangeAspect="1"/>
            </p:cNvPicPr>
            <p:nvPr/>
          </p:nvPicPr>
          <p:blipFill>
            <a:blip r:embed="rId9">
              <a:alphaModFix amt="77354"/>
              <a:extLst/>
            </a:blip>
            <a:stretch>
              <a:fillRect/>
            </a:stretch>
          </p:blipFill>
          <p:spPr>
            <a:xfrm>
              <a:off x="2864154" y="6026055"/>
              <a:ext cx="668354" cy="765542"/>
            </a:xfrm>
            <a:prstGeom prst="rect">
              <a:avLst/>
            </a:prstGeom>
            <a:ln w="12700" cap="flat">
              <a:noFill/>
              <a:miter lim="400000"/>
            </a:ln>
            <a:effectLst/>
          </p:spPr>
        </p:pic>
        <p:pic>
          <p:nvPicPr>
            <p:cNvPr id="1074" name="pasted-image.png"/>
            <p:cNvPicPr>
              <a:picLocks noChangeAspect="1"/>
            </p:cNvPicPr>
            <p:nvPr/>
          </p:nvPicPr>
          <p:blipFill>
            <a:blip r:embed="rId10">
              <a:alphaModFix amt="53491"/>
              <a:extLst/>
            </a:blip>
            <a:stretch>
              <a:fillRect/>
            </a:stretch>
          </p:blipFill>
          <p:spPr>
            <a:xfrm>
              <a:off x="5842227" y="6060613"/>
              <a:ext cx="756274" cy="756275"/>
            </a:xfrm>
            <a:prstGeom prst="rect">
              <a:avLst/>
            </a:prstGeom>
            <a:ln w="12700" cap="flat">
              <a:noFill/>
              <a:miter lim="400000"/>
            </a:ln>
            <a:effectLst/>
          </p:spPr>
        </p:pic>
        <p:pic>
          <p:nvPicPr>
            <p:cNvPr id="1075" name="pasted-image-filtered.png"/>
            <p:cNvPicPr>
              <a:picLocks noChangeAspect="1"/>
            </p:cNvPicPr>
            <p:nvPr/>
          </p:nvPicPr>
          <p:blipFill>
            <a:blip r:embed="rId11">
              <a:alphaModFix amt="77354"/>
              <a:extLst/>
            </a:blip>
            <a:stretch>
              <a:fillRect/>
            </a:stretch>
          </p:blipFill>
          <p:spPr>
            <a:xfrm>
              <a:off x="6765393" y="3233936"/>
              <a:ext cx="756275" cy="756275"/>
            </a:xfrm>
            <a:prstGeom prst="rect">
              <a:avLst/>
            </a:prstGeom>
            <a:ln w="12700" cap="flat">
              <a:noFill/>
              <a:miter lim="400000"/>
            </a:ln>
            <a:effectLst/>
          </p:spPr>
        </p:pic>
        <p:pic>
          <p:nvPicPr>
            <p:cNvPr id="1076" name="pasted-image-filtered.png"/>
            <p:cNvPicPr>
              <a:picLocks noChangeAspect="1"/>
            </p:cNvPicPr>
            <p:nvPr/>
          </p:nvPicPr>
          <p:blipFill>
            <a:blip r:embed="rId12">
              <a:alphaModFix amt="77354"/>
              <a:extLst/>
            </a:blip>
            <a:stretch>
              <a:fillRect/>
            </a:stretch>
          </p:blipFill>
          <p:spPr>
            <a:xfrm>
              <a:off x="4381046" y="1647646"/>
              <a:ext cx="756274" cy="756275"/>
            </a:xfrm>
            <a:prstGeom prst="rect">
              <a:avLst/>
            </a:prstGeom>
            <a:ln w="12700" cap="flat">
              <a:noFill/>
              <a:miter lim="400000"/>
            </a:ln>
            <a:effectLst/>
          </p:spPr>
        </p:pic>
      </p:gr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 name="Shape 107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080"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1081" name="Shape 108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1082" name="Shape 1082"/>
          <p:cNvSpPr/>
          <p:nvPr/>
        </p:nvSpPr>
        <p:spPr>
          <a:xfrm>
            <a:off x="723900" y="469900"/>
            <a:ext cx="5806505"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RULES OF TEAM ENGAGEMENT</a:t>
            </a:r>
          </a:p>
        </p:txBody>
      </p:sp>
      <p:sp>
        <p:nvSpPr>
          <p:cNvPr id="1083" name="Shape 1083"/>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084" name="Shape 1084"/>
          <p:cNvSpPr/>
          <p:nvPr/>
        </p:nvSpPr>
        <p:spPr>
          <a:xfrm>
            <a:off x="1020464" y="2031725"/>
            <a:ext cx="10963872" cy="25997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40000"/>
              </a:lnSpc>
              <a:defRPr sz="6000">
                <a:solidFill>
                  <a:srgbClr val="535353"/>
                </a:solidFill>
              </a:defRPr>
            </a:pPr>
            <a:r>
              <a:rPr b="1">
                <a:latin typeface="Calibri"/>
                <a:ea typeface="Calibri"/>
                <a:cs typeface="Calibri"/>
                <a:sym typeface="Calibri"/>
              </a:rPr>
              <a:t>NURTURER</a:t>
            </a:r>
            <a:endParaRPr sz="1800"/>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We want to hear your opinion</a:t>
            </a:r>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No one is going to critique immediately</a:t>
            </a:r>
          </a:p>
        </p:txBody>
      </p:sp>
      <p:sp>
        <p:nvSpPr>
          <p:cNvPr id="1085" name="Shape 1085"/>
          <p:cNvSpPr/>
          <p:nvPr/>
        </p:nvSpPr>
        <p:spPr>
          <a:xfrm>
            <a:off x="1020464" y="5202094"/>
            <a:ext cx="10963872" cy="25997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40000"/>
              </a:lnSpc>
              <a:defRPr sz="6000">
                <a:solidFill>
                  <a:srgbClr val="535353"/>
                </a:solidFill>
              </a:defRPr>
            </a:pPr>
            <a:r>
              <a:rPr b="1">
                <a:latin typeface="Calibri"/>
                <a:ea typeface="Calibri"/>
                <a:cs typeface="Calibri"/>
                <a:sym typeface="Calibri"/>
              </a:rPr>
              <a:t>CREATIVE</a:t>
            </a:r>
            <a:endParaRPr sz="1800"/>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Dream big - It’s ok to be wrong sometimes</a:t>
            </a:r>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We promise to ask clarifying questions</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0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4" grpId="1" animBg="1" advAuto="0"/>
      <p:bldP spid="1085" grpId="2" animBg="1" advAuto="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 name="Shape 108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090"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1091" name="Shape 109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1092" name="Shape 109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093" name="Shape 1093"/>
          <p:cNvSpPr/>
          <p:nvPr/>
        </p:nvSpPr>
        <p:spPr>
          <a:xfrm>
            <a:off x="1020464" y="2031725"/>
            <a:ext cx="10963872" cy="25997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40000"/>
              </a:lnSpc>
              <a:defRPr sz="6000">
                <a:solidFill>
                  <a:srgbClr val="535353"/>
                </a:solidFill>
              </a:defRPr>
            </a:pPr>
            <a:r>
              <a:rPr b="1">
                <a:latin typeface="Calibri"/>
                <a:ea typeface="Calibri"/>
                <a:cs typeface="Calibri"/>
                <a:sym typeface="Calibri"/>
              </a:rPr>
              <a:t>GUARDIAN</a:t>
            </a:r>
            <a:endParaRPr sz="1800"/>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Keep asking the difficult questions</a:t>
            </a:r>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We promise to stay engaged as long as we can</a:t>
            </a:r>
          </a:p>
        </p:txBody>
      </p:sp>
      <p:sp>
        <p:nvSpPr>
          <p:cNvPr id="1094" name="Shape 1094"/>
          <p:cNvSpPr/>
          <p:nvPr/>
        </p:nvSpPr>
        <p:spPr>
          <a:xfrm>
            <a:off x="1020464" y="5202094"/>
            <a:ext cx="11140963" cy="25997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40000"/>
              </a:lnSpc>
              <a:defRPr sz="6000" b="1">
                <a:solidFill>
                  <a:srgbClr val="535353"/>
                </a:solidFill>
                <a:latin typeface="Calibri"/>
                <a:ea typeface="Calibri"/>
                <a:cs typeface="Calibri"/>
                <a:sym typeface="Calibri"/>
              </a:defRPr>
            </a:pPr>
            <a:r>
              <a:t>CONNECTOR</a:t>
            </a:r>
            <a:endParaRPr sz="1800"/>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Sell your ideas as passionately as you can</a:t>
            </a:r>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When we critique them it’s not personal</a:t>
            </a:r>
          </a:p>
        </p:txBody>
      </p:sp>
      <p:sp>
        <p:nvSpPr>
          <p:cNvPr id="1095" name="Shape 1095"/>
          <p:cNvSpPr/>
          <p:nvPr/>
        </p:nvSpPr>
        <p:spPr>
          <a:xfrm>
            <a:off x="723900" y="469900"/>
            <a:ext cx="5806505"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RULES OF TEAM ENGAGEMENT</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0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0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3" grpId="1" animBg="1" advAuto="0"/>
      <p:bldP spid="1094" grpId="2" animBg="1" advAuto="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Shape 109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100"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
        <p:nvSpPr>
          <p:cNvPr id="1101" name="Shape 110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1102" name="Shape 1102"/>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103" name="Shape 1103"/>
          <p:cNvSpPr/>
          <p:nvPr/>
        </p:nvSpPr>
        <p:spPr>
          <a:xfrm>
            <a:off x="1020464" y="2031725"/>
            <a:ext cx="10963872" cy="25997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140000"/>
              </a:lnSpc>
              <a:defRPr sz="6000" b="1">
                <a:solidFill>
                  <a:srgbClr val="535353"/>
                </a:solidFill>
                <a:latin typeface="Calibri"/>
                <a:ea typeface="Calibri"/>
                <a:cs typeface="Calibri"/>
                <a:sym typeface="Calibri"/>
              </a:defRPr>
            </a:pPr>
            <a:r>
              <a:t>PIONEER</a:t>
            </a:r>
            <a:endParaRPr sz="1800"/>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Please listen to everyone else’s view first</a:t>
            </a:r>
          </a:p>
          <a:p>
            <a:pPr marL="1117600" indent="-825500" algn="l">
              <a:lnSpc>
                <a:spcPct val="120000"/>
              </a:lnSpc>
              <a:buClr>
                <a:srgbClr val="535353"/>
              </a:buClr>
              <a:buSzPct val="100000"/>
              <a:buAutoNum type="arabicPeriod"/>
              <a:defRPr sz="4000">
                <a:latin typeface="Calibri"/>
                <a:ea typeface="Calibri"/>
                <a:cs typeface="Calibri"/>
                <a:sym typeface="Calibri"/>
              </a:defRPr>
            </a:pPr>
            <a:r>
              <a:rPr>
                <a:solidFill>
                  <a:srgbClr val="53585F"/>
                </a:solidFill>
              </a:rPr>
              <a:t>Beware the strength of your critique</a:t>
            </a:r>
          </a:p>
        </p:txBody>
      </p:sp>
      <p:sp>
        <p:nvSpPr>
          <p:cNvPr id="1104" name="Shape 1104"/>
          <p:cNvSpPr/>
          <p:nvPr/>
        </p:nvSpPr>
        <p:spPr>
          <a:xfrm>
            <a:off x="723900" y="469900"/>
            <a:ext cx="5806505"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RULES OF TEAM ENGAGEMENT</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3" grpId="1" animBg="1" advAuto="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Shape 110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1109" name="Shape 1109"/>
          <p:cNvSpPr/>
          <p:nvPr/>
        </p:nvSpPr>
        <p:spPr>
          <a:xfrm flipV="1">
            <a:off x="6497369" y="1966083"/>
            <a:ext cx="1" cy="5821434"/>
          </a:xfrm>
          <a:prstGeom prst="line">
            <a:avLst/>
          </a:prstGeom>
          <a:ln w="63500">
            <a:solidFill>
              <a:srgbClr val="AB2B36"/>
            </a:solidFill>
            <a:miter lim="400000"/>
            <a:headEnd type="triangle"/>
            <a:tailEnd type="triangle"/>
          </a:ln>
          <a:effectLst/>
        </p:spPr>
        <p:txBody>
          <a:bodyPr lIns="49305" tIns="49305" rIns="49305" bIns="49305" anchor="ctr"/>
          <a:lstStyle/>
          <a:p>
            <a:pPr>
              <a:defRPr sz="2200"/>
            </a:pPr>
            <a:endParaRPr/>
          </a:p>
        </p:txBody>
      </p:sp>
      <p:sp>
        <p:nvSpPr>
          <p:cNvPr id="1110" name="Shape 1110"/>
          <p:cNvSpPr/>
          <p:nvPr/>
        </p:nvSpPr>
        <p:spPr>
          <a:xfrm>
            <a:off x="3600417" y="4876800"/>
            <a:ext cx="5793905" cy="0"/>
          </a:xfrm>
          <a:prstGeom prst="line">
            <a:avLst/>
          </a:prstGeom>
          <a:ln w="63500">
            <a:solidFill>
              <a:srgbClr val="AB2B36"/>
            </a:solidFill>
            <a:miter lim="400000"/>
            <a:headEnd type="triangle"/>
            <a:tailEnd type="triangle"/>
          </a:ln>
        </p:spPr>
        <p:txBody>
          <a:bodyPr lIns="49305" tIns="49305" rIns="49305" bIns="49305" anchor="ctr"/>
          <a:lstStyle/>
          <a:p>
            <a:pPr>
              <a:defRPr sz="2200"/>
            </a:pPr>
            <a:endParaRPr/>
          </a:p>
        </p:txBody>
      </p:sp>
      <p:sp>
        <p:nvSpPr>
          <p:cNvPr id="1111" name="Shape 1111"/>
          <p:cNvSpPr/>
          <p:nvPr/>
        </p:nvSpPr>
        <p:spPr>
          <a:xfrm>
            <a:off x="2502227" y="2553559"/>
            <a:ext cx="3335302"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solidFill>
                  <a:srgbClr val="F6A500"/>
                </a:solidFill>
                <a:latin typeface="Calibri"/>
                <a:ea typeface="Calibri"/>
                <a:cs typeface="Calibri"/>
                <a:sym typeface="Calibri"/>
              </a:defRPr>
            </a:pPr>
            <a:r>
              <a:t>PROTECTOR</a:t>
            </a:r>
          </a:p>
          <a:p>
            <a:pPr>
              <a:defRPr sz="2400">
                <a:solidFill>
                  <a:srgbClr val="53585F"/>
                </a:solidFill>
                <a:latin typeface="Calibri"/>
                <a:ea typeface="Calibri"/>
                <a:cs typeface="Calibri"/>
                <a:sym typeface="Calibri"/>
              </a:defRPr>
            </a:pPr>
            <a:r>
              <a:t>Culture of Entitlement</a:t>
            </a:r>
          </a:p>
          <a:p>
            <a:pPr>
              <a:defRPr sz="2400">
                <a:solidFill>
                  <a:srgbClr val="53585F"/>
                </a:solidFill>
                <a:latin typeface="Calibri"/>
                <a:ea typeface="Calibri"/>
                <a:cs typeface="Calibri"/>
                <a:sym typeface="Calibri"/>
              </a:defRPr>
            </a:pPr>
            <a:r>
              <a:t>and Mistrust</a:t>
            </a:r>
          </a:p>
        </p:txBody>
      </p:sp>
      <p:sp>
        <p:nvSpPr>
          <p:cNvPr id="1112" name="Shape 1112"/>
          <p:cNvSpPr/>
          <p:nvPr/>
        </p:nvSpPr>
        <p:spPr>
          <a:xfrm>
            <a:off x="7276434" y="2553559"/>
            <a:ext cx="3320196"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solidFill>
                  <a:schemeClr val="accent2"/>
                </a:solidFill>
                <a:latin typeface="Calibri"/>
                <a:ea typeface="Calibri"/>
                <a:cs typeface="Calibri"/>
                <a:sym typeface="Calibri"/>
              </a:defRPr>
            </a:pPr>
            <a:r>
              <a:t>LIBERATOR</a:t>
            </a:r>
          </a:p>
          <a:p>
            <a:pPr>
              <a:defRPr sz="2400">
                <a:solidFill>
                  <a:srgbClr val="53585F"/>
                </a:solidFill>
                <a:latin typeface="Calibri"/>
                <a:ea typeface="Calibri"/>
                <a:cs typeface="Calibri"/>
                <a:sym typeface="Calibri"/>
              </a:defRPr>
            </a:pPr>
            <a:r>
              <a:t>Culture of Empowerment</a:t>
            </a:r>
          </a:p>
          <a:p>
            <a:pPr>
              <a:defRPr sz="2400">
                <a:solidFill>
                  <a:srgbClr val="53585F"/>
                </a:solidFill>
                <a:latin typeface="Calibri"/>
                <a:ea typeface="Calibri"/>
                <a:cs typeface="Calibri"/>
                <a:sym typeface="Calibri"/>
              </a:defRPr>
            </a:pPr>
            <a:r>
              <a:t>and Opportunity</a:t>
            </a:r>
          </a:p>
        </p:txBody>
      </p:sp>
      <p:sp>
        <p:nvSpPr>
          <p:cNvPr id="1113" name="Shape 1113"/>
          <p:cNvSpPr/>
          <p:nvPr/>
        </p:nvSpPr>
        <p:spPr>
          <a:xfrm>
            <a:off x="2554162" y="5669187"/>
            <a:ext cx="3231432"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latin typeface="Calibri"/>
                <a:ea typeface="Calibri"/>
                <a:cs typeface="Calibri"/>
                <a:sym typeface="Calibri"/>
              </a:defRPr>
            </a:pPr>
            <a:r>
              <a:t>ABDICATOR</a:t>
            </a:r>
          </a:p>
          <a:p>
            <a:pPr>
              <a:defRPr sz="2400">
                <a:solidFill>
                  <a:srgbClr val="53585F"/>
                </a:solidFill>
                <a:latin typeface="Calibri"/>
                <a:ea typeface="Calibri"/>
                <a:cs typeface="Calibri"/>
                <a:sym typeface="Calibri"/>
              </a:defRPr>
            </a:pPr>
            <a:r>
              <a:t>Culture of Apathy</a:t>
            </a:r>
          </a:p>
          <a:p>
            <a:pPr>
              <a:defRPr sz="2400">
                <a:solidFill>
                  <a:srgbClr val="53585F"/>
                </a:solidFill>
                <a:latin typeface="Calibri"/>
                <a:ea typeface="Calibri"/>
                <a:cs typeface="Calibri"/>
                <a:sym typeface="Calibri"/>
              </a:defRPr>
            </a:pPr>
            <a:r>
              <a:t>and Low Expectation</a:t>
            </a:r>
          </a:p>
        </p:txBody>
      </p:sp>
      <p:sp>
        <p:nvSpPr>
          <p:cNvPr id="1114" name="Shape 1114"/>
          <p:cNvSpPr/>
          <p:nvPr/>
        </p:nvSpPr>
        <p:spPr>
          <a:xfrm>
            <a:off x="7209777" y="5669187"/>
            <a:ext cx="3553273"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solidFill>
                  <a:srgbClr val="AB2B36"/>
                </a:solidFill>
                <a:latin typeface="Calibri"/>
                <a:ea typeface="Calibri"/>
                <a:cs typeface="Calibri"/>
                <a:sym typeface="Calibri"/>
              </a:defRPr>
            </a:pPr>
            <a:r>
              <a:t>DOMINATOR</a:t>
            </a:r>
          </a:p>
          <a:p>
            <a:pPr>
              <a:defRPr sz="2400">
                <a:solidFill>
                  <a:srgbClr val="53585F"/>
                </a:solidFill>
                <a:latin typeface="Calibri"/>
                <a:ea typeface="Calibri"/>
                <a:cs typeface="Calibri"/>
                <a:sym typeface="Calibri"/>
              </a:defRPr>
            </a:pPr>
            <a:r>
              <a:t>Culture of Fear</a:t>
            </a:r>
          </a:p>
          <a:p>
            <a:pPr>
              <a:defRPr sz="2400">
                <a:solidFill>
                  <a:srgbClr val="53585F"/>
                </a:solidFill>
                <a:latin typeface="Calibri"/>
                <a:ea typeface="Calibri"/>
                <a:cs typeface="Calibri"/>
                <a:sym typeface="Calibri"/>
              </a:defRPr>
            </a:pPr>
            <a:r>
              <a:t>and Manipulation</a:t>
            </a:r>
          </a:p>
        </p:txBody>
      </p:sp>
      <p:sp>
        <p:nvSpPr>
          <p:cNvPr id="1115" name="Shape 1115"/>
          <p:cNvSpPr/>
          <p:nvPr/>
        </p:nvSpPr>
        <p:spPr>
          <a:xfrm>
            <a:off x="5684412" y="1405601"/>
            <a:ext cx="1625915" cy="4034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High Support</a:t>
            </a:r>
          </a:p>
        </p:txBody>
      </p:sp>
      <p:sp>
        <p:nvSpPr>
          <p:cNvPr id="1116" name="Shape 1116"/>
          <p:cNvSpPr/>
          <p:nvPr/>
        </p:nvSpPr>
        <p:spPr>
          <a:xfrm>
            <a:off x="5719591" y="7944586"/>
            <a:ext cx="1555557" cy="4034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Low Support</a:t>
            </a:r>
          </a:p>
        </p:txBody>
      </p:sp>
      <p:sp>
        <p:nvSpPr>
          <p:cNvPr id="1117" name="Shape 1117"/>
          <p:cNvSpPr/>
          <p:nvPr/>
        </p:nvSpPr>
        <p:spPr>
          <a:xfrm>
            <a:off x="1484497" y="4675094"/>
            <a:ext cx="1805239" cy="4034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Low Challenge</a:t>
            </a:r>
          </a:p>
        </p:txBody>
      </p:sp>
      <p:sp>
        <p:nvSpPr>
          <p:cNvPr id="1118" name="Shape 1118"/>
          <p:cNvSpPr/>
          <p:nvPr/>
        </p:nvSpPr>
        <p:spPr>
          <a:xfrm>
            <a:off x="9696380" y="4675094"/>
            <a:ext cx="1875596" cy="4034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High Challenge</a:t>
            </a:r>
          </a:p>
        </p:txBody>
      </p:sp>
      <p:sp>
        <p:nvSpPr>
          <p:cNvPr id="1119" name="Shape 1119"/>
          <p:cNvSpPr/>
          <p:nvPr/>
        </p:nvSpPr>
        <p:spPr>
          <a:xfrm>
            <a:off x="723900" y="469900"/>
            <a:ext cx="5615410"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SUPPORT CHALLENGE MATRIX</a:t>
            </a:r>
          </a:p>
        </p:txBody>
      </p:sp>
      <p:sp>
        <p:nvSpPr>
          <p:cNvPr id="1120" name="Shape 1120"/>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121" name="Shape 112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A500"/>
        </a:solidFill>
        <a:effectLst/>
      </p:bgPr>
    </p:bg>
    <p:spTree>
      <p:nvGrpSpPr>
        <p:cNvPr id="1" name=""/>
        <p:cNvGrpSpPr/>
        <p:nvPr/>
      </p:nvGrpSpPr>
      <p:grpSpPr>
        <a:xfrm>
          <a:off x="0" y="0"/>
          <a:ext cx="0" cy="0"/>
          <a:chOff x="0" y="0"/>
          <a:chExt cx="0" cy="0"/>
        </a:xfrm>
      </p:grpSpPr>
      <p:pic>
        <p:nvPicPr>
          <p:cNvPr id="1123"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1124" name="image1.jpg"/>
          <p:cNvPicPr>
            <a:picLocks noChangeAspect="1"/>
          </p:cNvPicPr>
          <p:nvPr/>
        </p:nvPicPr>
        <p:blipFill>
          <a:blip r:embed="rId3">
            <a:extLst/>
          </a:blip>
          <a:stretch>
            <a:fillRect/>
          </a:stretch>
        </p:blipFill>
        <p:spPr>
          <a:xfrm>
            <a:off x="11815919" y="8567522"/>
            <a:ext cx="655161" cy="660402"/>
          </a:xfrm>
          <a:prstGeom prst="rect">
            <a:avLst/>
          </a:prstGeom>
          <a:ln w="12700">
            <a:miter lim="400000"/>
          </a:ln>
        </p:spPr>
      </p:pic>
      <p:sp>
        <p:nvSpPr>
          <p:cNvPr id="1125" name="Shape 1125"/>
          <p:cNvSpPr/>
          <p:nvPr/>
        </p:nvSpPr>
        <p:spPr>
          <a:xfrm>
            <a:off x="1296639" y="6114815"/>
            <a:ext cx="10411522" cy="1676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5400">
                <a:solidFill>
                  <a:srgbClr val="FFFFFF"/>
                </a:solidFill>
                <a:latin typeface="Calibri"/>
                <a:ea typeface="Calibri"/>
                <a:cs typeface="Calibri"/>
                <a:sym typeface="Calibri"/>
              </a:defRPr>
            </a:lvl1pPr>
          </a:lstStyle>
          <a:p>
            <a:pPr>
              <a:defRPr sz="1800">
                <a:solidFill>
                  <a:srgbClr val="000000"/>
                </a:solidFill>
              </a:defRPr>
            </a:pPr>
            <a:r>
              <a:rPr sz="5400">
                <a:solidFill>
                  <a:srgbClr val="FFFFFF"/>
                </a:solidFill>
              </a:rPr>
              <a:t>Your 5th Voice by Nature is your Conscious Incompetence!</a:t>
            </a:r>
          </a:p>
        </p:txBody>
      </p:sp>
      <p:sp>
        <p:nvSpPr>
          <p:cNvPr id="1126" name="Shape 1126"/>
          <p:cNvSpPr/>
          <p:nvPr/>
        </p:nvSpPr>
        <p:spPr>
          <a:xfrm flipV="1">
            <a:off x="5769757" y="5686037"/>
            <a:ext cx="1959387" cy="2"/>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1127" name="Light Bulb White.png"/>
          <p:cNvPicPr>
            <a:picLocks noChangeAspect="1"/>
          </p:cNvPicPr>
          <p:nvPr/>
        </p:nvPicPr>
        <p:blipFill>
          <a:blip r:embed="rId4">
            <a:extLst/>
          </a:blip>
          <a:stretch>
            <a:fillRect/>
          </a:stretch>
        </p:blipFill>
        <p:spPr>
          <a:xfrm>
            <a:off x="4684131" y="434583"/>
            <a:ext cx="4130641" cy="4130641"/>
          </a:xfrm>
          <a:prstGeom prst="rect">
            <a:avLst/>
          </a:prstGeom>
          <a:ln w="12700">
            <a:miter lim="400000"/>
          </a:ln>
        </p:spPr>
      </p:pic>
      <p:sp>
        <p:nvSpPr>
          <p:cNvPr id="1128" name="Shape 1128"/>
          <p:cNvSpPr/>
          <p:nvPr/>
        </p:nvSpPr>
        <p:spPr>
          <a:xfrm>
            <a:off x="5061962" y="3994015"/>
            <a:ext cx="3374976" cy="15494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nSpc>
                <a:spcPct val="90000"/>
              </a:lnSpc>
              <a:defRPr sz="10000">
                <a:solidFill>
                  <a:srgbClr val="FFFFFF"/>
                </a:solidFill>
                <a:latin typeface="Calibri"/>
                <a:ea typeface="Calibri"/>
                <a:cs typeface="Calibri"/>
                <a:sym typeface="Calibri"/>
              </a:defRPr>
            </a:lvl1pPr>
          </a:lstStyle>
          <a:p>
            <a:pPr>
              <a:defRPr sz="1800">
                <a:solidFill>
                  <a:srgbClr val="000000"/>
                </a:solidFill>
              </a:defRPr>
            </a:pPr>
            <a:r>
              <a:rPr sz="10000">
                <a:solidFill>
                  <a:srgbClr val="FFFFFF"/>
                </a:solidFill>
              </a:rPr>
              <a:t>AHA’s!</a:t>
            </a:r>
          </a:p>
        </p:txBody>
      </p:sp>
      <p:sp>
        <p:nvSpPr>
          <p:cNvPr id="1129" name="Shape 112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A500"/>
        </a:solidFill>
        <a:effectLst/>
      </p:bgPr>
    </p:bg>
    <p:spTree>
      <p:nvGrpSpPr>
        <p:cNvPr id="1" name=""/>
        <p:cNvGrpSpPr/>
        <p:nvPr/>
      </p:nvGrpSpPr>
      <p:grpSpPr>
        <a:xfrm>
          <a:off x="0" y="0"/>
          <a:ext cx="0" cy="0"/>
          <a:chOff x="0" y="0"/>
          <a:chExt cx="0" cy="0"/>
        </a:xfrm>
      </p:grpSpPr>
      <p:pic>
        <p:nvPicPr>
          <p:cNvPr id="1131"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1132" name="image1.jpg"/>
          <p:cNvPicPr>
            <a:picLocks noChangeAspect="1"/>
          </p:cNvPicPr>
          <p:nvPr/>
        </p:nvPicPr>
        <p:blipFill>
          <a:blip r:embed="rId3">
            <a:extLst/>
          </a:blip>
          <a:stretch>
            <a:fillRect/>
          </a:stretch>
        </p:blipFill>
        <p:spPr>
          <a:xfrm>
            <a:off x="11815919" y="8567522"/>
            <a:ext cx="655161" cy="660402"/>
          </a:xfrm>
          <a:prstGeom prst="rect">
            <a:avLst/>
          </a:prstGeom>
          <a:ln w="12700">
            <a:miter lim="400000"/>
          </a:ln>
        </p:spPr>
      </p:pic>
      <p:sp>
        <p:nvSpPr>
          <p:cNvPr id="1133" name="Shape 1133"/>
          <p:cNvSpPr/>
          <p:nvPr/>
        </p:nvSpPr>
        <p:spPr>
          <a:xfrm>
            <a:off x="1296639" y="6114815"/>
            <a:ext cx="10411522" cy="1676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5400">
                <a:solidFill>
                  <a:srgbClr val="FFFFFF"/>
                </a:solidFill>
                <a:latin typeface="Calibri"/>
                <a:ea typeface="Calibri"/>
                <a:cs typeface="Calibri"/>
                <a:sym typeface="Calibri"/>
              </a:defRPr>
            </a:lvl1pPr>
          </a:lstStyle>
          <a:p>
            <a:pPr>
              <a:defRPr sz="1800">
                <a:solidFill>
                  <a:srgbClr val="000000"/>
                </a:solidFill>
              </a:defRPr>
            </a:pPr>
            <a:r>
              <a:rPr sz="5400">
                <a:solidFill>
                  <a:srgbClr val="FFFFFF"/>
                </a:solidFill>
              </a:rPr>
              <a:t>Your 4th Voice by Nature is often your Unconscious Incompetence!</a:t>
            </a:r>
          </a:p>
        </p:txBody>
      </p:sp>
      <p:sp>
        <p:nvSpPr>
          <p:cNvPr id="1134" name="Shape 1134"/>
          <p:cNvSpPr/>
          <p:nvPr/>
        </p:nvSpPr>
        <p:spPr>
          <a:xfrm flipV="1">
            <a:off x="5769757" y="5686037"/>
            <a:ext cx="1959387" cy="2"/>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1135" name="Light Bulb White.png"/>
          <p:cNvPicPr>
            <a:picLocks noChangeAspect="1"/>
          </p:cNvPicPr>
          <p:nvPr/>
        </p:nvPicPr>
        <p:blipFill>
          <a:blip r:embed="rId4">
            <a:extLst/>
          </a:blip>
          <a:stretch>
            <a:fillRect/>
          </a:stretch>
        </p:blipFill>
        <p:spPr>
          <a:xfrm>
            <a:off x="4684131" y="434583"/>
            <a:ext cx="4130641" cy="4130641"/>
          </a:xfrm>
          <a:prstGeom prst="rect">
            <a:avLst/>
          </a:prstGeom>
          <a:ln w="12700">
            <a:miter lim="400000"/>
          </a:ln>
        </p:spPr>
      </p:pic>
      <p:sp>
        <p:nvSpPr>
          <p:cNvPr id="1136" name="Shape 1136"/>
          <p:cNvSpPr/>
          <p:nvPr/>
        </p:nvSpPr>
        <p:spPr>
          <a:xfrm>
            <a:off x="5061962" y="3994015"/>
            <a:ext cx="3374976" cy="15494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nSpc>
                <a:spcPct val="90000"/>
              </a:lnSpc>
              <a:defRPr sz="10000">
                <a:solidFill>
                  <a:srgbClr val="FFFFFF"/>
                </a:solidFill>
                <a:latin typeface="Calibri"/>
                <a:ea typeface="Calibri"/>
                <a:cs typeface="Calibri"/>
                <a:sym typeface="Calibri"/>
              </a:defRPr>
            </a:lvl1pPr>
          </a:lstStyle>
          <a:p>
            <a:pPr>
              <a:defRPr sz="1800">
                <a:solidFill>
                  <a:srgbClr val="000000"/>
                </a:solidFill>
              </a:defRPr>
            </a:pPr>
            <a:r>
              <a:rPr sz="10000">
                <a:solidFill>
                  <a:srgbClr val="FFFFFF"/>
                </a:solidFill>
              </a:rPr>
              <a:t>AHA’s!</a:t>
            </a:r>
          </a:p>
        </p:txBody>
      </p:sp>
      <p:sp>
        <p:nvSpPr>
          <p:cNvPr id="1137" name="Shape 113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2990EE"/>
            </a:gs>
            <a:gs pos="100000">
              <a:srgbClr val="305986"/>
            </a:gs>
          </a:gsLst>
          <a:lin ang="7946808" scaled="0"/>
        </a:gradFill>
        <a:effectLst/>
      </p:bgPr>
    </p:bg>
    <p:spTree>
      <p:nvGrpSpPr>
        <p:cNvPr id="1" name=""/>
        <p:cNvGrpSpPr/>
        <p:nvPr/>
      </p:nvGrpSpPr>
      <p:grpSpPr>
        <a:xfrm>
          <a:off x="0" y="0"/>
          <a:ext cx="0" cy="0"/>
          <a:chOff x="0" y="0"/>
          <a:chExt cx="0" cy="0"/>
        </a:xfrm>
      </p:grpSpPr>
      <p:pic>
        <p:nvPicPr>
          <p:cNvPr id="1139" name="iStock_000020598812_Small-filtered.jpeg"/>
          <p:cNvPicPr>
            <a:picLocks noChangeAspect="1"/>
          </p:cNvPicPr>
          <p:nvPr/>
        </p:nvPicPr>
        <p:blipFill>
          <a:blip r:embed="rId2">
            <a:alphaModFix amt="16646"/>
            <a:extLst/>
          </a:blip>
          <a:srcRect t="1924" b="1924"/>
          <a:stretch>
            <a:fillRect/>
          </a:stretch>
        </p:blipFill>
        <p:spPr>
          <a:xfrm>
            <a:off x="-13616" y="-1"/>
            <a:ext cx="13049439" cy="9753601"/>
          </a:xfrm>
          <a:prstGeom prst="rect">
            <a:avLst/>
          </a:prstGeom>
          <a:ln w="12700">
            <a:miter lim="400000"/>
          </a:ln>
        </p:spPr>
      </p:pic>
      <p:sp>
        <p:nvSpPr>
          <p:cNvPr id="1140" name="Shape 1140"/>
          <p:cNvSpPr/>
          <p:nvPr/>
        </p:nvSpPr>
        <p:spPr>
          <a:xfrm>
            <a:off x="465937" y="3797299"/>
            <a:ext cx="12090146"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90000"/>
              </a:lnSpc>
              <a:defRPr sz="6600" cap="all" spc="395">
                <a:solidFill>
                  <a:srgbClr val="FFFFFF"/>
                </a:solidFill>
                <a:latin typeface="Open Sans Semibold"/>
                <a:ea typeface="Open Sans Semibold"/>
                <a:cs typeface="Open Sans Semibold"/>
                <a:sym typeface="Open Sans Semibold"/>
              </a:defRPr>
            </a:pPr>
            <a:r>
              <a:rPr cap="none"/>
              <a:t>COMMUNICATING VISION</a:t>
            </a:r>
          </a:p>
          <a:p>
            <a:pPr>
              <a:spcBef>
                <a:spcPts val="300"/>
              </a:spcBef>
              <a:defRPr sz="5700" cap="all">
                <a:solidFill>
                  <a:srgbClr val="FFFFFF"/>
                </a:solidFill>
                <a:latin typeface="Open Sans Light"/>
                <a:ea typeface="Open Sans Light"/>
                <a:cs typeface="Open Sans Light"/>
                <a:sym typeface="Open Sans Light"/>
              </a:defRPr>
            </a:pPr>
            <a:r>
              <a:rPr cap="none"/>
              <a:t>&amp; LEADING EFFECTIVE CHANGE</a:t>
            </a:r>
          </a:p>
        </p:txBody>
      </p:sp>
      <p:sp>
        <p:nvSpPr>
          <p:cNvPr id="1141" name="Shape 114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Shape 1143"/>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144" name="image2.png"/>
          <p:cNvPicPr>
            <a:picLocks noChangeAspect="1"/>
          </p:cNvPicPr>
          <p:nvPr/>
        </p:nvPicPr>
        <p:blipFill>
          <a:blip r:embed="rId2">
            <a:alphaModFix amt="25508"/>
            <a:extLst/>
          </a:blip>
          <a:stretch>
            <a:fillRect/>
          </a:stretch>
        </p:blipFill>
        <p:spPr>
          <a:xfrm>
            <a:off x="5131854" y="2020207"/>
            <a:ext cx="2741092" cy="6050012"/>
          </a:xfrm>
          <a:prstGeom prst="rect">
            <a:avLst/>
          </a:prstGeom>
          <a:ln w="12700">
            <a:miter lim="400000"/>
          </a:ln>
        </p:spPr>
      </p:pic>
      <p:sp>
        <p:nvSpPr>
          <p:cNvPr id="1145" name="Shape 1145"/>
          <p:cNvSpPr/>
          <p:nvPr/>
        </p:nvSpPr>
        <p:spPr>
          <a:xfrm>
            <a:off x="3678268" y="2199688"/>
            <a:ext cx="3390163" cy="3390163"/>
          </a:xfrm>
          <a:prstGeom prst="ellipse">
            <a:avLst/>
          </a:prstGeom>
          <a:ln w="76200">
            <a:solidFill>
              <a:srgbClr val="535353"/>
            </a:solidFill>
            <a:miter lim="400000"/>
          </a:ln>
        </p:spPr>
        <p:txBody>
          <a:bodyPr lIns="49305" tIns="49305" rIns="49305" bIns="49305" anchor="ctr"/>
          <a:lstStyle/>
          <a:p>
            <a:pPr defTabSz="733113">
              <a:defRPr sz="2200">
                <a:solidFill>
                  <a:srgbClr val="FFFFFF"/>
                </a:solidFill>
              </a:defRPr>
            </a:pPr>
            <a:endParaRPr/>
          </a:p>
        </p:txBody>
      </p:sp>
      <p:sp>
        <p:nvSpPr>
          <p:cNvPr id="1146" name="Shape 1146"/>
          <p:cNvSpPr/>
          <p:nvPr/>
        </p:nvSpPr>
        <p:spPr>
          <a:xfrm>
            <a:off x="4807232" y="4163577"/>
            <a:ext cx="3390163" cy="3390163"/>
          </a:xfrm>
          <a:prstGeom prst="ellipse">
            <a:avLst/>
          </a:prstGeom>
          <a:ln w="88900">
            <a:solidFill>
              <a:srgbClr val="598DB0"/>
            </a:solidFill>
            <a:miter lim="400000"/>
          </a:ln>
        </p:spPr>
        <p:txBody>
          <a:bodyPr lIns="49305" tIns="49305" rIns="49305" bIns="49305" anchor="ctr"/>
          <a:lstStyle/>
          <a:p>
            <a:pPr defTabSz="733113">
              <a:defRPr sz="2200">
                <a:solidFill>
                  <a:srgbClr val="FFFFFF"/>
                </a:solidFill>
              </a:defRPr>
            </a:pPr>
            <a:endParaRPr/>
          </a:p>
        </p:txBody>
      </p:sp>
      <p:sp>
        <p:nvSpPr>
          <p:cNvPr id="1147" name="Shape 1147"/>
          <p:cNvSpPr/>
          <p:nvPr/>
        </p:nvSpPr>
        <p:spPr>
          <a:xfrm>
            <a:off x="5936196" y="2199688"/>
            <a:ext cx="3390162" cy="3390163"/>
          </a:xfrm>
          <a:prstGeom prst="ellipse">
            <a:avLst/>
          </a:prstGeom>
          <a:ln w="88900">
            <a:solidFill>
              <a:srgbClr val="B21711"/>
            </a:solidFill>
            <a:miter lim="400000"/>
          </a:ln>
        </p:spPr>
        <p:txBody>
          <a:bodyPr lIns="49305" tIns="49305" rIns="49305" bIns="49305" anchor="ctr"/>
          <a:lstStyle/>
          <a:p>
            <a:pPr defTabSz="733113">
              <a:defRPr sz="2200">
                <a:solidFill>
                  <a:srgbClr val="FFFFFF"/>
                </a:solidFill>
              </a:defRPr>
            </a:pPr>
            <a:endParaRPr/>
          </a:p>
        </p:txBody>
      </p:sp>
      <p:sp>
        <p:nvSpPr>
          <p:cNvPr id="1148" name="Shape 1148"/>
          <p:cNvSpPr/>
          <p:nvPr/>
        </p:nvSpPr>
        <p:spPr>
          <a:xfrm>
            <a:off x="4014638" y="3320233"/>
            <a:ext cx="1688905" cy="7452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defRPr sz="2200"/>
            </a:pPr>
            <a:r>
              <a:rPr b="1">
                <a:latin typeface="Calibri"/>
                <a:ea typeface="Calibri"/>
                <a:cs typeface="Calibri"/>
                <a:sym typeface="Calibri"/>
              </a:rPr>
              <a:t>IQ</a:t>
            </a:r>
          </a:p>
          <a:p>
            <a:pPr defTabSz="550339">
              <a:defRPr sz="2200"/>
            </a:pPr>
            <a:r>
              <a:rPr i="1">
                <a:solidFill>
                  <a:srgbClr val="53585F"/>
                </a:solidFill>
                <a:latin typeface="Calibri"/>
                <a:ea typeface="Calibri"/>
                <a:cs typeface="Calibri"/>
                <a:sym typeface="Calibri"/>
              </a:rPr>
              <a:t>COMPETENCY</a:t>
            </a:r>
          </a:p>
        </p:txBody>
      </p:sp>
      <p:sp>
        <p:nvSpPr>
          <p:cNvPr id="1149" name="Shape 1149"/>
          <p:cNvSpPr/>
          <p:nvPr/>
        </p:nvSpPr>
        <p:spPr>
          <a:xfrm>
            <a:off x="7275830" y="3320233"/>
            <a:ext cx="1781811" cy="7452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defRPr sz="2200"/>
            </a:pPr>
            <a:r>
              <a:rPr b="1">
                <a:latin typeface="Calibri"/>
                <a:ea typeface="Calibri"/>
                <a:cs typeface="Calibri"/>
                <a:sym typeface="Calibri"/>
              </a:rPr>
              <a:t>EQ</a:t>
            </a:r>
          </a:p>
          <a:p>
            <a:pPr defTabSz="550339">
              <a:defRPr sz="2200"/>
            </a:pPr>
            <a:r>
              <a:rPr i="1">
                <a:solidFill>
                  <a:srgbClr val="53585F"/>
                </a:solidFill>
                <a:latin typeface="Calibri"/>
                <a:ea typeface="Calibri"/>
                <a:cs typeface="Calibri"/>
                <a:sym typeface="Calibri"/>
              </a:rPr>
              <a:t>CONNECTIVITY</a:t>
            </a:r>
          </a:p>
        </p:txBody>
      </p:sp>
      <p:sp>
        <p:nvSpPr>
          <p:cNvPr id="1150" name="Shape 1150"/>
          <p:cNvSpPr/>
          <p:nvPr/>
        </p:nvSpPr>
        <p:spPr>
          <a:xfrm>
            <a:off x="5468291" y="5809318"/>
            <a:ext cx="2100092" cy="7452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defRPr sz="2200"/>
            </a:pPr>
            <a:r>
              <a:rPr b="1">
                <a:latin typeface="Calibri"/>
                <a:ea typeface="Calibri"/>
                <a:cs typeface="Calibri"/>
                <a:sym typeface="Calibri"/>
              </a:rPr>
              <a:t>PQ</a:t>
            </a:r>
          </a:p>
          <a:p>
            <a:pPr defTabSz="550339">
              <a:defRPr sz="2200"/>
            </a:pPr>
            <a:r>
              <a:rPr i="1">
                <a:solidFill>
                  <a:srgbClr val="53585F"/>
                </a:solidFill>
                <a:latin typeface="Calibri"/>
                <a:ea typeface="Calibri"/>
                <a:cs typeface="Calibri"/>
                <a:sym typeface="Calibri"/>
              </a:rPr>
              <a:t>SELF-AWARENESS</a:t>
            </a:r>
          </a:p>
        </p:txBody>
      </p:sp>
      <p:sp>
        <p:nvSpPr>
          <p:cNvPr id="1151" name="Shape 1151"/>
          <p:cNvSpPr/>
          <p:nvPr/>
        </p:nvSpPr>
        <p:spPr>
          <a:xfrm>
            <a:off x="6235630" y="4334947"/>
            <a:ext cx="565414" cy="496119"/>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p>
            <a:pPr defTabSz="550339">
              <a:lnSpc>
                <a:spcPct val="70000"/>
              </a:lnSpc>
              <a:defRPr sz="2200"/>
            </a:pPr>
            <a:r>
              <a:rPr sz="1600" b="1">
                <a:solidFill>
                  <a:srgbClr val="53585F"/>
                </a:solidFill>
                <a:latin typeface="Calibri"/>
                <a:ea typeface="Calibri"/>
                <a:cs typeface="Calibri"/>
                <a:sym typeface="Calibri"/>
              </a:rPr>
              <a:t>THE</a:t>
            </a:r>
          </a:p>
          <a:p>
            <a:pPr defTabSz="550339">
              <a:lnSpc>
                <a:spcPct val="70000"/>
              </a:lnSpc>
              <a:defRPr sz="2200"/>
            </a:pPr>
            <a:r>
              <a:rPr sz="1600" b="1">
                <a:solidFill>
                  <a:srgbClr val="53585F"/>
                </a:solidFill>
                <a:latin typeface="Calibri"/>
                <a:ea typeface="Calibri"/>
                <a:cs typeface="Calibri"/>
                <a:sym typeface="Calibri"/>
              </a:rPr>
              <a:t>CORE</a:t>
            </a:r>
          </a:p>
        </p:txBody>
      </p:sp>
      <p:sp>
        <p:nvSpPr>
          <p:cNvPr id="1152" name="Shape 1152"/>
          <p:cNvSpPr/>
          <p:nvPr/>
        </p:nvSpPr>
        <p:spPr>
          <a:xfrm>
            <a:off x="730059" y="8954582"/>
            <a:ext cx="8578518" cy="337013"/>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lvl1pPr algn="l" defTabSz="550339">
              <a:defRPr sz="1600">
                <a:solidFill>
                  <a:srgbClr val="53585F"/>
                </a:solidFill>
                <a:latin typeface="Calibri"/>
                <a:ea typeface="Calibri"/>
                <a:cs typeface="Calibri"/>
                <a:sym typeface="Calibri"/>
              </a:defRPr>
            </a:lvl1pPr>
          </a:lstStyle>
          <a:p>
            <a:pPr>
              <a:defRPr sz="2200">
                <a:solidFill>
                  <a:srgbClr val="000000"/>
                </a:solidFill>
              </a:defRPr>
            </a:pPr>
            <a:r>
              <a:rPr sz="1600">
                <a:solidFill>
                  <a:srgbClr val="53585F"/>
                </a:solidFill>
              </a:rPr>
              <a:t>© GiANT WORLDWIDE, Source: Inspired by Travis Bradberry &amp; Jean Greaves, Emotional Intelligence 2.0</a:t>
            </a:r>
          </a:p>
        </p:txBody>
      </p:sp>
      <p:sp>
        <p:nvSpPr>
          <p:cNvPr id="1153" name="Shape 1153"/>
          <p:cNvSpPr/>
          <p:nvPr/>
        </p:nvSpPr>
        <p:spPr>
          <a:xfrm>
            <a:off x="744810" y="617814"/>
            <a:ext cx="1651496" cy="568511"/>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pPr>
              <a:defRPr sz="2200">
                <a:solidFill>
                  <a:srgbClr val="000000"/>
                </a:solidFill>
              </a:defRPr>
            </a:pPr>
            <a:r>
              <a:rPr sz="3000">
                <a:solidFill>
                  <a:srgbClr val="53585F"/>
                </a:solidFill>
              </a:rPr>
              <a:t>THE CORE</a:t>
            </a:r>
          </a:p>
        </p:txBody>
      </p:sp>
      <p:sp>
        <p:nvSpPr>
          <p:cNvPr id="1154" name="Shape 1154"/>
          <p:cNvSpPr/>
          <p:nvPr/>
        </p:nvSpPr>
        <p:spPr>
          <a:xfrm>
            <a:off x="3937135" y="3708794"/>
            <a:ext cx="1830528" cy="2"/>
          </a:xfrm>
          <a:prstGeom prst="line">
            <a:avLst/>
          </a:prstGeom>
          <a:ln w="25400">
            <a:solidFill>
              <a:srgbClr val="000000"/>
            </a:solidFill>
            <a:miter lim="400000"/>
          </a:ln>
        </p:spPr>
        <p:txBody>
          <a:bodyPr lIns="57372" tIns="57372" rIns="57372" bIns="57372"/>
          <a:lstStyle/>
          <a:p>
            <a:pPr algn="l" defTabSz="573741">
              <a:defRPr sz="1400">
                <a:latin typeface="+mn-lt"/>
                <a:ea typeface="+mn-ea"/>
                <a:cs typeface="+mn-cs"/>
                <a:sym typeface="Helvetica"/>
              </a:defRPr>
            </a:pPr>
            <a:endParaRPr/>
          </a:p>
        </p:txBody>
      </p:sp>
      <p:sp>
        <p:nvSpPr>
          <p:cNvPr id="1155" name="Shape 1155"/>
          <p:cNvSpPr/>
          <p:nvPr/>
        </p:nvSpPr>
        <p:spPr>
          <a:xfrm>
            <a:off x="7251472" y="3708794"/>
            <a:ext cx="1830527" cy="2"/>
          </a:xfrm>
          <a:prstGeom prst="line">
            <a:avLst/>
          </a:prstGeom>
          <a:ln w="25400">
            <a:solidFill>
              <a:srgbClr val="000000"/>
            </a:solidFill>
            <a:miter lim="400000"/>
          </a:ln>
        </p:spPr>
        <p:txBody>
          <a:bodyPr lIns="57372" tIns="57372" rIns="57372" bIns="57372"/>
          <a:lstStyle/>
          <a:p>
            <a:pPr algn="l" defTabSz="573741">
              <a:defRPr sz="1400">
                <a:latin typeface="+mn-lt"/>
                <a:ea typeface="+mn-ea"/>
                <a:cs typeface="+mn-cs"/>
                <a:sym typeface="Helvetica"/>
              </a:defRPr>
            </a:pPr>
            <a:endParaRPr/>
          </a:p>
        </p:txBody>
      </p:sp>
      <p:sp>
        <p:nvSpPr>
          <p:cNvPr id="1156" name="Shape 1156"/>
          <p:cNvSpPr/>
          <p:nvPr/>
        </p:nvSpPr>
        <p:spPr>
          <a:xfrm>
            <a:off x="5585401" y="6197878"/>
            <a:ext cx="1830527" cy="2"/>
          </a:xfrm>
          <a:prstGeom prst="line">
            <a:avLst/>
          </a:prstGeom>
          <a:ln w="25400">
            <a:solidFill>
              <a:srgbClr val="000000"/>
            </a:solidFill>
            <a:miter lim="400000"/>
          </a:ln>
        </p:spPr>
        <p:txBody>
          <a:bodyPr lIns="57372" tIns="57372" rIns="57372" bIns="57372"/>
          <a:lstStyle/>
          <a:p>
            <a:pPr algn="l" defTabSz="573741">
              <a:defRPr sz="1400">
                <a:latin typeface="+mn-lt"/>
                <a:ea typeface="+mn-ea"/>
                <a:cs typeface="+mn-cs"/>
                <a:sym typeface="Helvetica"/>
              </a:defRPr>
            </a:pPr>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8F9AA9"/>
        </a:solidFill>
        <a:effectLst/>
      </p:bgPr>
    </p:bg>
    <p:spTree>
      <p:nvGrpSpPr>
        <p:cNvPr id="1" name=""/>
        <p:cNvGrpSpPr/>
        <p:nvPr/>
      </p:nvGrpSpPr>
      <p:grpSpPr>
        <a:xfrm>
          <a:off x="0" y="0"/>
          <a:ext cx="0" cy="0"/>
          <a:chOff x="0" y="0"/>
          <a:chExt cx="0" cy="0"/>
        </a:xfrm>
      </p:grpSpPr>
      <p:sp>
        <p:nvSpPr>
          <p:cNvPr id="1158" name="Shape 1158"/>
          <p:cNvSpPr/>
          <p:nvPr/>
        </p:nvSpPr>
        <p:spPr>
          <a:xfrm>
            <a:off x="1772976" y="4081947"/>
            <a:ext cx="9458847"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0000">
                <a:solidFill>
                  <a:srgbClr val="FFFFFF"/>
                </a:solidFill>
                <a:latin typeface="Open Sans Light"/>
                <a:ea typeface="Open Sans Light"/>
                <a:cs typeface="Open Sans Light"/>
                <a:sym typeface="Open Sans Light"/>
              </a:defRPr>
            </a:lvl1pPr>
          </a:lstStyle>
          <a:p>
            <a:r>
              <a:t>TALK OUT LOUD</a:t>
            </a:r>
          </a:p>
        </p:txBody>
      </p:sp>
      <p:pic>
        <p:nvPicPr>
          <p:cNvPr id="1159"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160" name="Shape 1160"/>
          <p:cNvSpPr/>
          <p:nvPr/>
        </p:nvSpPr>
        <p:spPr>
          <a:xfrm>
            <a:off x="3725750" y="5973584"/>
            <a:ext cx="5553300"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161" name="Shape 1161"/>
          <p:cNvSpPr/>
          <p:nvPr/>
        </p:nvSpPr>
        <p:spPr>
          <a:xfrm>
            <a:off x="2861862" y="6505480"/>
            <a:ext cx="7281076" cy="1066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3100">
                <a:solidFill>
                  <a:srgbClr val="FFFFFF"/>
                </a:solidFill>
                <a:latin typeface="Calibri"/>
                <a:ea typeface="Calibri"/>
                <a:cs typeface="Calibri"/>
                <a:sym typeface="Calibri"/>
              </a:defRPr>
            </a:lvl1pPr>
          </a:lstStyle>
          <a:p>
            <a:r>
              <a:t>Which voices do you think make the most effective communicators? Why?  </a:t>
            </a:r>
          </a:p>
        </p:txBody>
      </p:sp>
      <p:pic>
        <p:nvPicPr>
          <p:cNvPr id="1162" name="Sound Icon.png"/>
          <p:cNvPicPr>
            <a:picLocks noChangeAspect="1"/>
          </p:cNvPicPr>
          <p:nvPr/>
        </p:nvPicPr>
        <p:blipFill>
          <a:blip r:embed="rId3">
            <a:extLst/>
          </a:blip>
          <a:stretch>
            <a:fillRect/>
          </a:stretch>
        </p:blipFill>
        <p:spPr>
          <a:xfrm>
            <a:off x="5502562" y="2181319"/>
            <a:ext cx="1999676" cy="1856843"/>
          </a:xfrm>
          <a:prstGeom prst="rect">
            <a:avLst/>
          </a:prstGeom>
          <a:ln w="12700">
            <a:miter lim="400000"/>
          </a:ln>
        </p:spPr>
      </p:pic>
      <p:sp>
        <p:nvSpPr>
          <p:cNvPr id="1163" name="Shape 1163"/>
          <p:cNvSpPr/>
          <p:nvPr/>
        </p:nvSpPr>
        <p:spPr>
          <a:xfrm>
            <a:off x="4501877" y="6208114"/>
            <a:ext cx="400104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164" name="Shape 116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Shape 116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167" name="Bell Curve - less tall.png"/>
          <p:cNvPicPr>
            <a:picLocks noChangeAspect="1"/>
          </p:cNvPicPr>
          <p:nvPr/>
        </p:nvPicPr>
        <p:blipFill>
          <a:blip r:embed="rId2">
            <a:extLst/>
          </a:blip>
          <a:stretch>
            <a:fillRect/>
          </a:stretch>
        </p:blipFill>
        <p:spPr>
          <a:xfrm>
            <a:off x="1043015" y="-1262522"/>
            <a:ext cx="10918770" cy="10918771"/>
          </a:xfrm>
          <a:prstGeom prst="rect">
            <a:avLst/>
          </a:prstGeom>
          <a:ln w="3175">
            <a:miter lim="400000"/>
          </a:ln>
          <a:effectLst>
            <a:outerShdw dir="5400000" rotWithShape="0">
              <a:srgbClr val="000000">
                <a:alpha val="70834"/>
              </a:srgbClr>
            </a:outerShdw>
          </a:effectLst>
        </p:spPr>
      </p:pic>
      <p:sp>
        <p:nvSpPr>
          <p:cNvPr id="1168" name="Shape 1168"/>
          <p:cNvSpPr/>
          <p:nvPr/>
        </p:nvSpPr>
        <p:spPr>
          <a:xfrm>
            <a:off x="2375215" y="3196577"/>
            <a:ext cx="2646868" cy="1"/>
          </a:xfrm>
          <a:prstGeom prst="line">
            <a:avLst/>
          </a:prstGeom>
          <a:ln w="38100" cap="rnd">
            <a:solidFill>
              <a:srgbClr val="53585F"/>
            </a:solidFill>
            <a:custDash>
              <a:ds d="100000" sp="200000"/>
            </a:custDash>
            <a:headEnd type="stealth"/>
          </a:ln>
        </p:spPr>
        <p:txBody>
          <a:bodyPr lIns="49305" tIns="49305" rIns="49305" bIns="49305" anchor="ctr"/>
          <a:lstStyle/>
          <a:p>
            <a:pPr>
              <a:defRPr sz="2200"/>
            </a:pPr>
            <a:endParaRPr/>
          </a:p>
        </p:txBody>
      </p:sp>
      <p:sp>
        <p:nvSpPr>
          <p:cNvPr id="1169" name="Shape 1169"/>
          <p:cNvSpPr/>
          <p:nvPr/>
        </p:nvSpPr>
        <p:spPr>
          <a:xfrm>
            <a:off x="1510097" y="2232749"/>
            <a:ext cx="3060208" cy="1"/>
          </a:xfrm>
          <a:prstGeom prst="line">
            <a:avLst/>
          </a:prstGeom>
          <a:ln w="38100" cap="rnd">
            <a:solidFill>
              <a:srgbClr val="767477"/>
            </a:solidFill>
            <a:custDash>
              <a:ds d="100000" sp="200000"/>
            </a:custDash>
            <a:headEnd type="stealth"/>
            <a:tailEnd type="stealth"/>
          </a:ln>
        </p:spPr>
        <p:txBody>
          <a:bodyPr lIns="49305" tIns="49305" rIns="49305" bIns="49305" anchor="ctr"/>
          <a:lstStyle/>
          <a:p>
            <a:pPr>
              <a:defRPr sz="2200"/>
            </a:pPr>
            <a:endParaRPr/>
          </a:p>
        </p:txBody>
      </p:sp>
      <p:sp>
        <p:nvSpPr>
          <p:cNvPr id="1170" name="Shape 1170"/>
          <p:cNvSpPr/>
          <p:nvPr/>
        </p:nvSpPr>
        <p:spPr>
          <a:xfrm>
            <a:off x="3168475" y="2956024"/>
            <a:ext cx="1686838" cy="481107"/>
          </a:xfrm>
          <a:prstGeom prst="roundRect">
            <a:avLst>
              <a:gd name="adj" fmla="val 20731"/>
            </a:avLst>
          </a:prstGeom>
          <a:solidFill>
            <a:srgbClr val="F4F4F4"/>
          </a:solidFill>
          <a:ln w="3175">
            <a:miter lim="400000"/>
          </a:ln>
        </p:spPr>
        <p:txBody>
          <a:bodyPr lIns="49305" tIns="49305" rIns="49305" bIns="49305" anchor="ctr"/>
          <a:lstStyle/>
          <a:p>
            <a:pPr>
              <a:defRPr sz="2200">
                <a:solidFill>
                  <a:srgbClr val="FFFFFF"/>
                </a:solidFill>
              </a:defRPr>
            </a:pPr>
            <a:endParaRPr/>
          </a:p>
        </p:txBody>
      </p:sp>
      <p:sp>
        <p:nvSpPr>
          <p:cNvPr id="1171" name="Shape 1171"/>
          <p:cNvSpPr/>
          <p:nvPr/>
        </p:nvSpPr>
        <p:spPr>
          <a:xfrm>
            <a:off x="2159126" y="1992196"/>
            <a:ext cx="1816696" cy="481107"/>
          </a:xfrm>
          <a:prstGeom prst="roundRect">
            <a:avLst>
              <a:gd name="adj" fmla="val 20731"/>
            </a:avLst>
          </a:prstGeom>
          <a:solidFill>
            <a:srgbClr val="F4F4F4"/>
          </a:solidFill>
          <a:ln w="3175">
            <a:miter lim="400000"/>
          </a:ln>
        </p:spPr>
        <p:txBody>
          <a:bodyPr lIns="49305" tIns="49305" rIns="49305" bIns="49305" anchor="ctr"/>
          <a:lstStyle/>
          <a:p>
            <a:pPr>
              <a:defRPr sz="2200">
                <a:solidFill>
                  <a:srgbClr val="FFFFFF"/>
                </a:solidFill>
              </a:defRPr>
            </a:pPr>
            <a:endParaRPr/>
          </a:p>
        </p:txBody>
      </p:sp>
      <p:sp>
        <p:nvSpPr>
          <p:cNvPr id="1172" name="Shape 1172"/>
          <p:cNvSpPr/>
          <p:nvPr/>
        </p:nvSpPr>
        <p:spPr>
          <a:xfrm flipV="1">
            <a:off x="1500979" y="1544237"/>
            <a:ext cx="1" cy="5610886"/>
          </a:xfrm>
          <a:prstGeom prst="line">
            <a:avLst/>
          </a:prstGeom>
          <a:ln w="38100">
            <a:solidFill>
              <a:srgbClr val="ED2324"/>
            </a:solidFill>
            <a:miter lim="400000"/>
            <a:tailEnd type="triangle"/>
          </a:ln>
        </p:spPr>
        <p:txBody>
          <a:bodyPr lIns="49305" tIns="49305" rIns="49305" bIns="49305" anchor="ctr"/>
          <a:lstStyle/>
          <a:p>
            <a:pPr>
              <a:defRPr sz="2200"/>
            </a:pPr>
            <a:endParaRPr/>
          </a:p>
        </p:txBody>
      </p:sp>
      <p:sp>
        <p:nvSpPr>
          <p:cNvPr id="1173" name="Shape 1173"/>
          <p:cNvSpPr/>
          <p:nvPr/>
        </p:nvSpPr>
        <p:spPr>
          <a:xfrm>
            <a:off x="8469795" y="7217208"/>
            <a:ext cx="3744035" cy="1"/>
          </a:xfrm>
          <a:prstGeom prst="line">
            <a:avLst/>
          </a:prstGeom>
          <a:ln w="38100">
            <a:solidFill>
              <a:srgbClr val="790C05"/>
            </a:solidFill>
            <a:miter lim="400000"/>
            <a:tailEnd type="triangle"/>
          </a:ln>
        </p:spPr>
        <p:txBody>
          <a:bodyPr lIns="49305" tIns="49305" rIns="49305" bIns="49305" anchor="ctr"/>
          <a:lstStyle/>
          <a:p>
            <a:pPr>
              <a:defRPr sz="2200"/>
            </a:pPr>
            <a:endParaRPr/>
          </a:p>
        </p:txBody>
      </p:sp>
      <p:sp>
        <p:nvSpPr>
          <p:cNvPr id="1174" name="Shape 1174"/>
          <p:cNvSpPr/>
          <p:nvPr/>
        </p:nvSpPr>
        <p:spPr>
          <a:xfrm>
            <a:off x="730059" y="8954583"/>
            <a:ext cx="6719060" cy="565613"/>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lvl1pPr algn="l" defTabSz="550340">
              <a:defRPr sz="1600">
                <a:solidFill>
                  <a:srgbClr val="53585F"/>
                </a:solidFill>
                <a:latin typeface="Calibri"/>
                <a:ea typeface="Calibri"/>
                <a:cs typeface="Calibri"/>
                <a:sym typeface="Calibri"/>
              </a:defRPr>
            </a:lvl1pPr>
          </a:lstStyle>
          <a:p>
            <a:r>
              <a:t>© GiANT WORLDWIDE, Source Credit: E. Rogers, Diffusion of Innovations (1962)</a:t>
            </a:r>
            <a:endParaRPr sz="1400">
              <a:solidFill>
                <a:srgbClr val="000000"/>
              </a:solidFill>
              <a:latin typeface="Times"/>
              <a:ea typeface="Times"/>
              <a:cs typeface="Times"/>
              <a:sym typeface="Times"/>
            </a:endParaRPr>
          </a:p>
        </p:txBody>
      </p:sp>
      <p:sp>
        <p:nvSpPr>
          <p:cNvPr id="1175" name="Shape 1175"/>
          <p:cNvSpPr/>
          <p:nvPr/>
        </p:nvSpPr>
        <p:spPr>
          <a:xfrm>
            <a:off x="744810" y="617813"/>
            <a:ext cx="4130603"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COMMUNICATING VISION</a:t>
            </a:r>
          </a:p>
        </p:txBody>
      </p:sp>
      <p:sp>
        <p:nvSpPr>
          <p:cNvPr id="1176" name="Shape 1176"/>
          <p:cNvSpPr/>
          <p:nvPr/>
        </p:nvSpPr>
        <p:spPr>
          <a:xfrm>
            <a:off x="2347684" y="1968250"/>
            <a:ext cx="1412070" cy="497125"/>
          </a:xfrm>
          <a:prstGeom prst="rect">
            <a:avLst/>
          </a:prstGeom>
          <a:ln w="12700">
            <a:miter lim="400000"/>
          </a:ln>
          <a:effectLst>
            <a:outerShdw blurRad="444500" dir="5400000" rotWithShape="0">
              <a:srgbClr val="FFFFFF">
                <a:alpha val="74590"/>
              </a:srgbClr>
            </a:outerShdw>
          </a:effectLst>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b="1">
                <a:latin typeface="Calibri"/>
                <a:ea typeface="Calibri"/>
                <a:cs typeface="Calibri"/>
                <a:sym typeface="Calibri"/>
              </a:defRPr>
            </a:lvl1pPr>
          </a:lstStyle>
          <a:p>
            <a:r>
              <a:t>Creative</a:t>
            </a:r>
          </a:p>
        </p:txBody>
      </p:sp>
      <p:sp>
        <p:nvSpPr>
          <p:cNvPr id="1177" name="Shape 1177"/>
          <p:cNvSpPr/>
          <p:nvPr/>
        </p:nvSpPr>
        <p:spPr>
          <a:xfrm>
            <a:off x="3339884" y="2933788"/>
            <a:ext cx="1335982" cy="497125"/>
          </a:xfrm>
          <a:prstGeom prst="rect">
            <a:avLst/>
          </a:prstGeom>
          <a:ln w="12700">
            <a:miter lim="400000"/>
          </a:ln>
          <a:effectLst>
            <a:outerShdw blurRad="444500" dir="5400000" rotWithShape="0">
              <a:srgbClr val="FFFFFF">
                <a:alpha val="74590"/>
              </a:srgbClr>
            </a:outerShdw>
          </a:effectLst>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b="1">
                <a:latin typeface="Calibri"/>
                <a:ea typeface="Calibri"/>
                <a:cs typeface="Calibri"/>
                <a:sym typeface="Calibri"/>
              </a:defRPr>
            </a:lvl1pPr>
          </a:lstStyle>
          <a:p>
            <a:r>
              <a:t>Pioneer</a:t>
            </a:r>
          </a:p>
        </p:txBody>
      </p:sp>
      <p:sp>
        <p:nvSpPr>
          <p:cNvPr id="1178" name="Shape 1178"/>
          <p:cNvSpPr/>
          <p:nvPr/>
        </p:nvSpPr>
        <p:spPr>
          <a:xfrm>
            <a:off x="3115697" y="4131951"/>
            <a:ext cx="1653030" cy="1"/>
          </a:xfrm>
          <a:prstGeom prst="line">
            <a:avLst/>
          </a:prstGeom>
          <a:ln w="38100" cap="rnd">
            <a:solidFill>
              <a:srgbClr val="767477"/>
            </a:solidFill>
            <a:custDash>
              <a:ds d="100000" sp="200000"/>
            </a:custDash>
            <a:headEnd type="stealth"/>
          </a:ln>
        </p:spPr>
        <p:txBody>
          <a:bodyPr lIns="49305" tIns="49305" rIns="49305" bIns="49305" anchor="ctr"/>
          <a:lstStyle/>
          <a:p>
            <a:pPr>
              <a:defRPr sz="2200"/>
            </a:pPr>
            <a:endParaRPr/>
          </a:p>
        </p:txBody>
      </p:sp>
      <p:sp>
        <p:nvSpPr>
          <p:cNvPr id="1179" name="Shape 1179"/>
          <p:cNvSpPr/>
          <p:nvPr/>
        </p:nvSpPr>
        <p:spPr>
          <a:xfrm>
            <a:off x="8827462" y="5013651"/>
            <a:ext cx="1284427" cy="1"/>
          </a:xfrm>
          <a:prstGeom prst="line">
            <a:avLst/>
          </a:prstGeom>
          <a:ln w="38100" cap="rnd">
            <a:solidFill>
              <a:srgbClr val="767477"/>
            </a:solidFill>
            <a:custDash>
              <a:ds d="100000" sp="200000"/>
            </a:custDash>
            <a:tailEnd type="stealth"/>
          </a:ln>
        </p:spPr>
        <p:txBody>
          <a:bodyPr lIns="49305" tIns="49305" rIns="49305" bIns="49305" anchor="ctr"/>
          <a:lstStyle/>
          <a:p>
            <a:pPr>
              <a:defRPr sz="2200"/>
            </a:pPr>
            <a:endParaRPr/>
          </a:p>
        </p:txBody>
      </p:sp>
      <p:sp>
        <p:nvSpPr>
          <p:cNvPr id="1180" name="Shape 1180"/>
          <p:cNvSpPr/>
          <p:nvPr/>
        </p:nvSpPr>
        <p:spPr>
          <a:xfrm>
            <a:off x="1631425" y="7460241"/>
            <a:ext cx="1424274" cy="466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2400">
                <a:solidFill>
                  <a:srgbClr val="53585F"/>
                </a:solidFill>
                <a:latin typeface="Calibri"/>
                <a:ea typeface="Calibri"/>
                <a:cs typeface="Calibri"/>
                <a:sym typeface="Calibri"/>
              </a:defRPr>
            </a:lvl1pPr>
          </a:lstStyle>
          <a:p>
            <a:r>
              <a:t>Innovators</a:t>
            </a:r>
          </a:p>
        </p:txBody>
      </p:sp>
      <p:sp>
        <p:nvSpPr>
          <p:cNvPr id="1181" name="Shape 1181"/>
          <p:cNvSpPr/>
          <p:nvPr/>
        </p:nvSpPr>
        <p:spPr>
          <a:xfrm>
            <a:off x="3167526" y="7435464"/>
            <a:ext cx="1238091" cy="8352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2400">
                <a:solidFill>
                  <a:srgbClr val="53585F"/>
                </a:solidFill>
                <a:latin typeface="Calibri"/>
                <a:ea typeface="Calibri"/>
                <a:cs typeface="Calibri"/>
                <a:sym typeface="Calibri"/>
              </a:defRPr>
            </a:pPr>
            <a:r>
              <a:t>Early</a:t>
            </a:r>
          </a:p>
          <a:p>
            <a:pPr defTabSz="567017">
              <a:defRPr sz="2400">
                <a:solidFill>
                  <a:srgbClr val="53585F"/>
                </a:solidFill>
                <a:latin typeface="Calibri"/>
                <a:ea typeface="Calibri"/>
                <a:cs typeface="Calibri"/>
                <a:sym typeface="Calibri"/>
              </a:defRPr>
            </a:pPr>
            <a:r>
              <a:t>Adopters</a:t>
            </a:r>
          </a:p>
        </p:txBody>
      </p:sp>
      <p:sp>
        <p:nvSpPr>
          <p:cNvPr id="1182" name="Shape 1182"/>
          <p:cNvSpPr/>
          <p:nvPr/>
        </p:nvSpPr>
        <p:spPr>
          <a:xfrm>
            <a:off x="5015485" y="7435464"/>
            <a:ext cx="1167844" cy="8352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2400">
                <a:solidFill>
                  <a:srgbClr val="53585F"/>
                </a:solidFill>
                <a:latin typeface="Calibri"/>
                <a:ea typeface="Calibri"/>
                <a:cs typeface="Calibri"/>
                <a:sym typeface="Calibri"/>
              </a:defRPr>
            </a:pPr>
            <a:r>
              <a:t>Early</a:t>
            </a:r>
          </a:p>
          <a:p>
            <a:pPr defTabSz="567017">
              <a:defRPr sz="2400">
                <a:solidFill>
                  <a:srgbClr val="53585F"/>
                </a:solidFill>
                <a:latin typeface="Calibri"/>
                <a:ea typeface="Calibri"/>
                <a:cs typeface="Calibri"/>
                <a:sym typeface="Calibri"/>
              </a:defRPr>
            </a:pPr>
            <a:r>
              <a:t>Majority</a:t>
            </a:r>
          </a:p>
        </p:txBody>
      </p:sp>
      <p:sp>
        <p:nvSpPr>
          <p:cNvPr id="1183" name="Shape 1183"/>
          <p:cNvSpPr/>
          <p:nvPr/>
        </p:nvSpPr>
        <p:spPr>
          <a:xfrm>
            <a:off x="6985794" y="7435464"/>
            <a:ext cx="1167843" cy="8352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2400">
                <a:solidFill>
                  <a:srgbClr val="53585F"/>
                </a:solidFill>
                <a:latin typeface="Calibri"/>
                <a:ea typeface="Calibri"/>
                <a:cs typeface="Calibri"/>
                <a:sym typeface="Calibri"/>
              </a:defRPr>
            </a:pPr>
            <a:r>
              <a:t>Late</a:t>
            </a:r>
          </a:p>
          <a:p>
            <a:pPr defTabSz="567017">
              <a:defRPr sz="2400">
                <a:solidFill>
                  <a:srgbClr val="53585F"/>
                </a:solidFill>
                <a:latin typeface="Calibri"/>
                <a:ea typeface="Calibri"/>
                <a:cs typeface="Calibri"/>
                <a:sym typeface="Calibri"/>
              </a:defRPr>
            </a:pPr>
            <a:r>
              <a:t>Majority</a:t>
            </a:r>
          </a:p>
        </p:txBody>
      </p:sp>
      <p:sp>
        <p:nvSpPr>
          <p:cNvPr id="1184" name="Shape 1184"/>
          <p:cNvSpPr/>
          <p:nvPr/>
        </p:nvSpPr>
        <p:spPr>
          <a:xfrm>
            <a:off x="9281566" y="7460241"/>
            <a:ext cx="1197013" cy="466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2400">
                <a:solidFill>
                  <a:srgbClr val="53585F"/>
                </a:solidFill>
                <a:latin typeface="Calibri"/>
                <a:ea typeface="Calibri"/>
                <a:cs typeface="Calibri"/>
                <a:sym typeface="Calibri"/>
              </a:defRPr>
            </a:lvl1pPr>
          </a:lstStyle>
          <a:p>
            <a:r>
              <a:t>Laggards</a:t>
            </a:r>
          </a:p>
        </p:txBody>
      </p:sp>
      <p:sp>
        <p:nvSpPr>
          <p:cNvPr id="1185" name="Shape 1185"/>
          <p:cNvSpPr/>
          <p:nvPr/>
        </p:nvSpPr>
        <p:spPr>
          <a:xfrm flipV="1">
            <a:off x="5518598" y="5013480"/>
            <a:ext cx="3313973" cy="172"/>
          </a:xfrm>
          <a:prstGeom prst="line">
            <a:avLst/>
          </a:prstGeom>
          <a:ln w="38100" cap="rnd">
            <a:solidFill>
              <a:srgbClr val="FFFFFF"/>
            </a:solidFill>
            <a:custDash>
              <a:ds d="100000" sp="200000"/>
            </a:custDash>
            <a:headEnd type="stealth"/>
          </a:ln>
        </p:spPr>
        <p:txBody>
          <a:bodyPr lIns="49305" tIns="49305" rIns="49305" bIns="49305" anchor="ctr"/>
          <a:lstStyle/>
          <a:p>
            <a:pPr>
              <a:defRPr sz="2200"/>
            </a:pPr>
            <a:endParaRPr/>
          </a:p>
        </p:txBody>
      </p:sp>
      <p:sp>
        <p:nvSpPr>
          <p:cNvPr id="1186" name="Shape 1186"/>
          <p:cNvSpPr/>
          <p:nvPr/>
        </p:nvSpPr>
        <p:spPr>
          <a:xfrm>
            <a:off x="3260708" y="6749718"/>
            <a:ext cx="932782" cy="5050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FFFFFF"/>
                </a:solidFill>
                <a:latin typeface="Calibri"/>
                <a:ea typeface="Calibri"/>
                <a:cs typeface="Calibri"/>
                <a:sym typeface="Calibri"/>
              </a:defRPr>
            </a:lvl1pPr>
          </a:lstStyle>
          <a:p>
            <a:r>
              <a:t>13.5%</a:t>
            </a:r>
          </a:p>
        </p:txBody>
      </p:sp>
      <p:sp>
        <p:nvSpPr>
          <p:cNvPr id="1187" name="Shape 1187"/>
          <p:cNvSpPr/>
          <p:nvPr/>
        </p:nvSpPr>
        <p:spPr>
          <a:xfrm>
            <a:off x="5217051" y="6749718"/>
            <a:ext cx="682069" cy="5050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FFFFFF"/>
                </a:solidFill>
                <a:latin typeface="Calibri"/>
                <a:ea typeface="Calibri"/>
                <a:cs typeface="Calibri"/>
                <a:sym typeface="Calibri"/>
              </a:defRPr>
            </a:lvl1pPr>
          </a:lstStyle>
          <a:p>
            <a:r>
              <a:t>34%</a:t>
            </a:r>
          </a:p>
        </p:txBody>
      </p:sp>
      <p:sp>
        <p:nvSpPr>
          <p:cNvPr id="1188" name="Shape 1188"/>
          <p:cNvSpPr/>
          <p:nvPr/>
        </p:nvSpPr>
        <p:spPr>
          <a:xfrm>
            <a:off x="7187359" y="6743949"/>
            <a:ext cx="682069" cy="5050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FFFFFF"/>
                </a:solidFill>
                <a:latin typeface="Calibri"/>
                <a:ea typeface="Calibri"/>
                <a:cs typeface="Calibri"/>
                <a:sym typeface="Calibri"/>
              </a:defRPr>
            </a:lvl1pPr>
          </a:lstStyle>
          <a:p>
            <a:r>
              <a:t>34%</a:t>
            </a:r>
          </a:p>
        </p:txBody>
      </p:sp>
      <p:sp>
        <p:nvSpPr>
          <p:cNvPr id="1189" name="Shape 1189"/>
          <p:cNvSpPr/>
          <p:nvPr/>
        </p:nvSpPr>
        <p:spPr>
          <a:xfrm>
            <a:off x="9524171" y="6743949"/>
            <a:ext cx="682069" cy="5050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FFFFFF"/>
                </a:solidFill>
                <a:latin typeface="Calibri"/>
                <a:ea typeface="Calibri"/>
                <a:cs typeface="Calibri"/>
                <a:sym typeface="Calibri"/>
              </a:defRPr>
            </a:lvl1pPr>
          </a:lstStyle>
          <a:p>
            <a:r>
              <a:t>16%</a:t>
            </a:r>
          </a:p>
        </p:txBody>
      </p:sp>
      <p:sp>
        <p:nvSpPr>
          <p:cNvPr id="1190" name="Shape 1190"/>
          <p:cNvSpPr/>
          <p:nvPr/>
        </p:nvSpPr>
        <p:spPr>
          <a:xfrm>
            <a:off x="1890749" y="6634173"/>
            <a:ext cx="1011687" cy="481107"/>
          </a:xfrm>
          <a:prstGeom prst="rect">
            <a:avLst/>
          </a:prstGeom>
          <a:solidFill>
            <a:srgbClr val="000000">
              <a:alpha val="0"/>
            </a:srgbClr>
          </a:solidFill>
          <a:ln w="3175">
            <a:miter lim="400000"/>
          </a:ln>
        </p:spPr>
        <p:txBody>
          <a:bodyPr lIns="49305" tIns="49305" rIns="49305" bIns="49305" anchor="ctr"/>
          <a:lstStyle/>
          <a:p>
            <a:pPr>
              <a:defRPr sz="2200">
                <a:solidFill>
                  <a:srgbClr val="FFFFFF"/>
                </a:solidFill>
              </a:defRPr>
            </a:pPr>
            <a:endParaRPr/>
          </a:p>
        </p:txBody>
      </p:sp>
      <p:sp>
        <p:nvSpPr>
          <p:cNvPr id="1191" name="Shape 1191"/>
          <p:cNvSpPr/>
          <p:nvPr/>
        </p:nvSpPr>
        <p:spPr>
          <a:xfrm>
            <a:off x="2014335" y="6749718"/>
            <a:ext cx="765425" cy="5050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FFFFFF"/>
                </a:solidFill>
                <a:latin typeface="Calibri"/>
                <a:ea typeface="Calibri"/>
                <a:cs typeface="Calibri"/>
                <a:sym typeface="Calibri"/>
              </a:defRPr>
            </a:lvl1pPr>
          </a:lstStyle>
          <a:p>
            <a:r>
              <a:t>2.5%</a:t>
            </a:r>
          </a:p>
        </p:txBody>
      </p:sp>
      <p:sp>
        <p:nvSpPr>
          <p:cNvPr id="1192" name="Shape 1192"/>
          <p:cNvSpPr/>
          <p:nvPr/>
        </p:nvSpPr>
        <p:spPr>
          <a:xfrm>
            <a:off x="4543419" y="4132106"/>
            <a:ext cx="1946052" cy="1"/>
          </a:xfrm>
          <a:prstGeom prst="line">
            <a:avLst/>
          </a:prstGeom>
          <a:ln w="38100" cap="rnd">
            <a:solidFill>
              <a:srgbClr val="FFFFFF"/>
            </a:solidFill>
            <a:custDash>
              <a:ds d="100000" sp="200000"/>
            </a:custDash>
            <a:tailEnd type="stealth"/>
          </a:ln>
        </p:spPr>
        <p:txBody>
          <a:bodyPr lIns="49305" tIns="49305" rIns="49305" bIns="49305" anchor="ctr"/>
          <a:lstStyle/>
          <a:p>
            <a:pPr>
              <a:defRPr sz="2200"/>
            </a:pPr>
            <a:endParaRPr/>
          </a:p>
        </p:txBody>
      </p:sp>
      <p:sp>
        <p:nvSpPr>
          <p:cNvPr id="1193" name="Shape 1193"/>
          <p:cNvSpPr/>
          <p:nvPr/>
        </p:nvSpPr>
        <p:spPr>
          <a:xfrm>
            <a:off x="4951498" y="3194487"/>
            <a:ext cx="625794" cy="1"/>
          </a:xfrm>
          <a:prstGeom prst="line">
            <a:avLst/>
          </a:prstGeom>
          <a:ln w="38100" cap="rnd">
            <a:solidFill>
              <a:srgbClr val="FFFFFF"/>
            </a:solidFill>
            <a:custDash>
              <a:ds d="100000" sp="200000"/>
            </a:custDash>
            <a:tailEnd type="stealth"/>
          </a:ln>
        </p:spPr>
        <p:txBody>
          <a:bodyPr lIns="49305" tIns="49305" rIns="49305" bIns="49305" anchor="ctr"/>
          <a:lstStyle/>
          <a:p>
            <a:pPr>
              <a:defRPr sz="2200"/>
            </a:pPr>
            <a:endParaRPr/>
          </a:p>
        </p:txBody>
      </p:sp>
      <p:sp>
        <p:nvSpPr>
          <p:cNvPr id="1194" name="Shape 1194"/>
          <p:cNvSpPr/>
          <p:nvPr/>
        </p:nvSpPr>
        <p:spPr>
          <a:xfrm>
            <a:off x="3768913" y="3879448"/>
            <a:ext cx="1979861" cy="481107"/>
          </a:xfrm>
          <a:prstGeom prst="roundRect">
            <a:avLst>
              <a:gd name="adj" fmla="val 20731"/>
            </a:avLst>
          </a:prstGeom>
          <a:solidFill>
            <a:srgbClr val="F4F4F4"/>
          </a:solidFill>
          <a:ln w="3175">
            <a:miter lim="400000"/>
          </a:ln>
        </p:spPr>
        <p:txBody>
          <a:bodyPr lIns="49305" tIns="49305" rIns="49305" bIns="49305" anchor="ctr"/>
          <a:lstStyle/>
          <a:p>
            <a:pPr>
              <a:defRPr sz="2200">
                <a:solidFill>
                  <a:srgbClr val="FFFFFF"/>
                </a:solidFill>
              </a:defRPr>
            </a:pPr>
            <a:endParaRPr/>
          </a:p>
        </p:txBody>
      </p:sp>
      <p:sp>
        <p:nvSpPr>
          <p:cNvPr id="1195" name="Shape 1195"/>
          <p:cNvSpPr/>
          <p:nvPr/>
        </p:nvSpPr>
        <p:spPr>
          <a:xfrm>
            <a:off x="3880737" y="3871439"/>
            <a:ext cx="1746562" cy="497125"/>
          </a:xfrm>
          <a:prstGeom prst="rect">
            <a:avLst/>
          </a:prstGeom>
          <a:ln w="12700">
            <a:miter lim="400000"/>
          </a:ln>
          <a:effectLst>
            <a:outerShdw blurRad="444500" dir="5400000" rotWithShape="0">
              <a:srgbClr val="FFFFFF">
                <a:alpha val="74590"/>
              </a:srgbClr>
            </a:outerShdw>
          </a:effectLst>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b="1">
                <a:latin typeface="Calibri"/>
                <a:ea typeface="Calibri"/>
                <a:cs typeface="Calibri"/>
                <a:sym typeface="Calibri"/>
              </a:defRPr>
            </a:lvl1pPr>
          </a:lstStyle>
          <a:p>
            <a:r>
              <a:t>Connector</a:t>
            </a:r>
          </a:p>
        </p:txBody>
      </p:sp>
      <p:sp>
        <p:nvSpPr>
          <p:cNvPr id="1196" name="Shape 1196"/>
          <p:cNvSpPr/>
          <p:nvPr/>
        </p:nvSpPr>
        <p:spPr>
          <a:xfrm>
            <a:off x="5999743" y="4782150"/>
            <a:ext cx="3605474" cy="481107"/>
          </a:xfrm>
          <a:prstGeom prst="roundRect">
            <a:avLst>
              <a:gd name="adj" fmla="val 20731"/>
            </a:avLst>
          </a:prstGeom>
          <a:solidFill>
            <a:srgbClr val="F4F4F4"/>
          </a:solidFill>
          <a:ln w="3175">
            <a:miter lim="400000"/>
          </a:ln>
        </p:spPr>
        <p:txBody>
          <a:bodyPr lIns="49305" tIns="49305" rIns="49305" bIns="49305" anchor="ctr"/>
          <a:lstStyle/>
          <a:p>
            <a:pPr>
              <a:defRPr sz="2200">
                <a:solidFill>
                  <a:srgbClr val="FFFFFF"/>
                </a:solidFill>
              </a:defRPr>
            </a:pPr>
            <a:endParaRPr/>
          </a:p>
        </p:txBody>
      </p:sp>
      <p:sp>
        <p:nvSpPr>
          <p:cNvPr id="1197" name="Shape 1197"/>
          <p:cNvSpPr/>
          <p:nvPr/>
        </p:nvSpPr>
        <p:spPr>
          <a:xfrm>
            <a:off x="6130861" y="4774141"/>
            <a:ext cx="3394461" cy="497125"/>
          </a:xfrm>
          <a:prstGeom prst="rect">
            <a:avLst/>
          </a:prstGeom>
          <a:ln w="12700">
            <a:miter lim="400000"/>
          </a:ln>
          <a:effectLst>
            <a:outerShdw blurRad="444500" dir="5400000" rotWithShape="0">
              <a:srgbClr val="FFFFFF">
                <a:alpha val="74590"/>
              </a:srgbClr>
            </a:outerShdw>
          </a:effectLst>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b="1">
                <a:latin typeface="Calibri"/>
                <a:ea typeface="Calibri"/>
                <a:cs typeface="Calibri"/>
                <a:sym typeface="Calibri"/>
              </a:defRPr>
            </a:lvl1pPr>
          </a:lstStyle>
          <a:p>
            <a:r>
              <a:t>Guardian &amp; Nurturer</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 name="Shape 1199"/>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1200" name="Shape 1200"/>
          <p:cNvSpPr/>
          <p:nvPr/>
        </p:nvSpPr>
        <p:spPr>
          <a:xfrm>
            <a:off x="639235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PIONEER</a:t>
            </a:r>
          </a:p>
          <a:p>
            <a:pPr>
              <a:defRPr sz="4700" b="1" spc="141">
                <a:latin typeface="Calibri"/>
                <a:ea typeface="Calibri"/>
                <a:cs typeface="Calibri"/>
                <a:sym typeface="Calibri"/>
              </a:defRPr>
            </a:pPr>
            <a:r>
              <a:t>31.75%</a:t>
            </a:r>
          </a:p>
        </p:txBody>
      </p:sp>
      <p:pic>
        <p:nvPicPr>
          <p:cNvPr id="1201"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202" name="Shape 1202"/>
          <p:cNvSpPr/>
          <p:nvPr/>
        </p:nvSpPr>
        <p:spPr>
          <a:xfrm>
            <a:off x="620548" y="3519508"/>
            <a:ext cx="4069733"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b="1" spc="141">
                <a:latin typeface="Calibri"/>
                <a:ea typeface="Calibri"/>
                <a:cs typeface="Calibri"/>
                <a:sym typeface="Calibri"/>
              </a:defRPr>
            </a:lvl1pPr>
          </a:lstStyle>
          <a:p>
            <a:r>
              <a:t>NURTURER 59%</a:t>
            </a:r>
          </a:p>
        </p:txBody>
      </p:sp>
      <p:sp>
        <p:nvSpPr>
          <p:cNvPr id="1203" name="Shape 1203"/>
          <p:cNvSpPr/>
          <p:nvPr/>
        </p:nvSpPr>
        <p:spPr>
          <a:xfrm>
            <a:off x="723899" y="469900"/>
            <a:ext cx="6414394" cy="558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a:solidFill>
                  <a:srgbClr val="53585F"/>
                </a:solidFill>
                <a:latin typeface="Calibri"/>
                <a:ea typeface="Calibri"/>
                <a:cs typeface="Calibri"/>
                <a:sym typeface="Calibri"/>
              </a:defRPr>
            </a:lvl1pPr>
          </a:lstStyle>
          <a:p>
            <a:pPr>
              <a:defRPr sz="1800">
                <a:solidFill>
                  <a:srgbClr val="000000"/>
                </a:solidFill>
              </a:defRPr>
            </a:pPr>
            <a:r>
              <a:rPr sz="3600">
                <a:solidFill>
                  <a:srgbClr val="53585F"/>
                </a:solidFill>
              </a:rPr>
              <a:t>COMMUNICATION EFFECTIVENESS</a:t>
            </a:r>
          </a:p>
        </p:txBody>
      </p:sp>
      <p:sp>
        <p:nvSpPr>
          <p:cNvPr id="1204" name="Shape 1204"/>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1205" name="pasted-image.png"/>
          <p:cNvPicPr>
            <a:picLocks noChangeAspect="1"/>
          </p:cNvPicPr>
          <p:nvPr/>
        </p:nvPicPr>
        <p:blipFill>
          <a:blip r:embed="rId3">
            <a:alphaModFix amt="80132"/>
            <a:extLst/>
          </a:blip>
          <a:stretch>
            <a:fillRect/>
          </a:stretch>
        </p:blipFill>
        <p:spPr>
          <a:xfrm>
            <a:off x="2219014" y="2493019"/>
            <a:ext cx="872800" cy="872800"/>
          </a:xfrm>
          <a:prstGeom prst="rect">
            <a:avLst/>
          </a:prstGeom>
          <a:ln w="12700">
            <a:miter lim="400000"/>
          </a:ln>
        </p:spPr>
      </p:pic>
      <p:pic>
        <p:nvPicPr>
          <p:cNvPr id="1206" name="pasted-image.png"/>
          <p:cNvPicPr>
            <a:picLocks noChangeAspect="1"/>
          </p:cNvPicPr>
          <p:nvPr/>
        </p:nvPicPr>
        <p:blipFill>
          <a:blip r:embed="rId4">
            <a:alphaModFix amt="80132"/>
            <a:extLst/>
          </a:blip>
          <a:stretch>
            <a:fillRect/>
          </a:stretch>
        </p:blipFill>
        <p:spPr>
          <a:xfrm>
            <a:off x="6121402" y="2493019"/>
            <a:ext cx="761996" cy="872800"/>
          </a:xfrm>
          <a:prstGeom prst="rect">
            <a:avLst/>
          </a:prstGeom>
          <a:ln w="12700">
            <a:miter lim="400000"/>
          </a:ln>
        </p:spPr>
      </p:pic>
      <p:pic>
        <p:nvPicPr>
          <p:cNvPr id="1207" name="pasted-image-filtered.png"/>
          <p:cNvPicPr>
            <a:picLocks noChangeAspect="1"/>
          </p:cNvPicPr>
          <p:nvPr/>
        </p:nvPicPr>
        <p:blipFill>
          <a:blip r:embed="rId5">
            <a:alphaModFix amt="80132"/>
            <a:extLst/>
          </a:blip>
          <a:stretch>
            <a:fillRect/>
          </a:stretch>
        </p:blipFill>
        <p:spPr>
          <a:xfrm>
            <a:off x="7990825" y="5777258"/>
            <a:ext cx="872800" cy="872801"/>
          </a:xfrm>
          <a:prstGeom prst="rect">
            <a:avLst/>
          </a:prstGeom>
          <a:ln w="12700">
            <a:miter lim="400000"/>
          </a:ln>
        </p:spPr>
      </p:pic>
      <p:pic>
        <p:nvPicPr>
          <p:cNvPr id="1208" name="pasted-image.png"/>
          <p:cNvPicPr>
            <a:picLocks noChangeAspect="1"/>
          </p:cNvPicPr>
          <p:nvPr/>
        </p:nvPicPr>
        <p:blipFill>
          <a:blip r:embed="rId6">
            <a:alphaModFix amt="57924"/>
            <a:extLst/>
          </a:blip>
          <a:stretch>
            <a:fillRect/>
          </a:stretch>
        </p:blipFill>
        <p:spPr>
          <a:xfrm>
            <a:off x="9912986" y="2493019"/>
            <a:ext cx="872800" cy="872800"/>
          </a:xfrm>
          <a:prstGeom prst="rect">
            <a:avLst/>
          </a:prstGeom>
          <a:ln w="12700">
            <a:miter lim="400000"/>
          </a:ln>
        </p:spPr>
      </p:pic>
      <p:pic>
        <p:nvPicPr>
          <p:cNvPr id="1209" name="pasted-image-filtered.png"/>
          <p:cNvPicPr>
            <a:picLocks noChangeAspect="1"/>
          </p:cNvPicPr>
          <p:nvPr/>
        </p:nvPicPr>
        <p:blipFill>
          <a:blip r:embed="rId7">
            <a:alphaModFix amt="80132"/>
            <a:extLst/>
          </a:blip>
          <a:stretch>
            <a:fillRect/>
          </a:stretch>
        </p:blipFill>
        <p:spPr>
          <a:xfrm>
            <a:off x="4141175" y="5777258"/>
            <a:ext cx="872800" cy="872801"/>
          </a:xfrm>
          <a:prstGeom prst="rect">
            <a:avLst/>
          </a:prstGeom>
          <a:ln w="12700">
            <a:miter lim="400000"/>
          </a:ln>
        </p:spPr>
      </p:pic>
      <p:sp>
        <p:nvSpPr>
          <p:cNvPr id="1210" name="Shape 1210"/>
          <p:cNvSpPr/>
          <p:nvPr/>
        </p:nvSpPr>
        <p:spPr>
          <a:xfrm>
            <a:off x="4470198"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CREATIVE</a:t>
            </a:r>
          </a:p>
          <a:p>
            <a:pPr>
              <a:defRPr sz="4700" b="1" spc="141">
                <a:latin typeface="Calibri"/>
                <a:ea typeface="Calibri"/>
                <a:cs typeface="Calibri"/>
                <a:sym typeface="Calibri"/>
              </a:defRPr>
            </a:pPr>
            <a:r>
              <a:t>16%</a:t>
            </a:r>
          </a:p>
        </p:txBody>
      </p:sp>
      <p:sp>
        <p:nvSpPr>
          <p:cNvPr id="1211" name="Shape 1211"/>
          <p:cNvSpPr/>
          <p:nvPr/>
        </p:nvSpPr>
        <p:spPr>
          <a:xfrm>
            <a:off x="8314520" y="3519508"/>
            <a:ext cx="4069732" cy="14176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GUARDIAN </a:t>
            </a:r>
          </a:p>
          <a:p>
            <a:pPr>
              <a:defRPr sz="4700" b="1" spc="141">
                <a:latin typeface="Calibri"/>
                <a:ea typeface="Calibri"/>
                <a:cs typeface="Calibri"/>
                <a:sym typeface="Calibri"/>
              </a:defRPr>
            </a:pPr>
            <a:r>
              <a:t>59%</a:t>
            </a:r>
          </a:p>
        </p:txBody>
      </p:sp>
      <p:sp>
        <p:nvSpPr>
          <p:cNvPr id="1212" name="Shape 1212"/>
          <p:cNvSpPr/>
          <p:nvPr/>
        </p:nvSpPr>
        <p:spPr>
          <a:xfrm>
            <a:off x="2542709" y="6745482"/>
            <a:ext cx="4069732" cy="14176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4700" b="1" spc="141">
                <a:latin typeface="Calibri"/>
                <a:ea typeface="Calibri"/>
                <a:cs typeface="Calibri"/>
                <a:sym typeface="Calibri"/>
              </a:defRPr>
            </a:pPr>
            <a:r>
              <a:t>CONNECTOR</a:t>
            </a:r>
          </a:p>
          <a:p>
            <a:pPr>
              <a:defRPr sz="4700" b="1" spc="141">
                <a:latin typeface="Calibri"/>
                <a:ea typeface="Calibri"/>
                <a:cs typeface="Calibri"/>
                <a:sym typeface="Calibri"/>
              </a:defRPr>
            </a:pPr>
            <a:r>
              <a:t>47.5%</a:t>
            </a:r>
          </a:p>
        </p:txBody>
      </p:sp>
      <p:sp>
        <p:nvSpPr>
          <p:cNvPr id="1213" name="Shape 121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A500"/>
        </a:solidFill>
        <a:effectLst/>
      </p:bgPr>
    </p:bg>
    <p:spTree>
      <p:nvGrpSpPr>
        <p:cNvPr id="1" name=""/>
        <p:cNvGrpSpPr/>
        <p:nvPr/>
      </p:nvGrpSpPr>
      <p:grpSpPr>
        <a:xfrm>
          <a:off x="0" y="0"/>
          <a:ext cx="0" cy="0"/>
          <a:chOff x="0" y="0"/>
          <a:chExt cx="0" cy="0"/>
        </a:xfrm>
      </p:grpSpPr>
      <p:pic>
        <p:nvPicPr>
          <p:cNvPr id="1215"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1216" name="image1.jpg"/>
          <p:cNvPicPr>
            <a:picLocks noChangeAspect="1"/>
          </p:cNvPicPr>
          <p:nvPr/>
        </p:nvPicPr>
        <p:blipFill>
          <a:blip r:embed="rId3">
            <a:extLst/>
          </a:blip>
          <a:stretch>
            <a:fillRect/>
          </a:stretch>
        </p:blipFill>
        <p:spPr>
          <a:xfrm>
            <a:off x="11815919" y="8567523"/>
            <a:ext cx="655160" cy="660401"/>
          </a:xfrm>
          <a:prstGeom prst="rect">
            <a:avLst/>
          </a:prstGeom>
          <a:ln w="12700">
            <a:miter lim="400000"/>
          </a:ln>
        </p:spPr>
      </p:pic>
      <p:sp>
        <p:nvSpPr>
          <p:cNvPr id="1217" name="Shape 1217"/>
          <p:cNvSpPr/>
          <p:nvPr/>
        </p:nvSpPr>
        <p:spPr>
          <a:xfrm>
            <a:off x="1296640" y="6037613"/>
            <a:ext cx="10411520" cy="165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5000">
                <a:solidFill>
                  <a:srgbClr val="FFFFFF"/>
                </a:solidFill>
                <a:latin typeface="Calibri"/>
                <a:ea typeface="Calibri"/>
                <a:cs typeface="Calibri"/>
                <a:sym typeface="Calibri"/>
              </a:defRPr>
            </a:lvl1pPr>
          </a:lstStyle>
          <a:p>
            <a:r>
              <a:t>Most Leaders are less effective communicators than they think! </a:t>
            </a:r>
          </a:p>
        </p:txBody>
      </p:sp>
      <p:sp>
        <p:nvSpPr>
          <p:cNvPr id="1218" name="Shape 1218"/>
          <p:cNvSpPr/>
          <p:nvPr/>
        </p:nvSpPr>
        <p:spPr>
          <a:xfrm>
            <a:off x="5769757" y="5803239"/>
            <a:ext cx="1959386"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pic>
        <p:nvPicPr>
          <p:cNvPr id="1219" name="Light Bulb White.png"/>
          <p:cNvPicPr>
            <a:picLocks noChangeAspect="1"/>
          </p:cNvPicPr>
          <p:nvPr/>
        </p:nvPicPr>
        <p:blipFill>
          <a:blip r:embed="rId4">
            <a:extLst/>
          </a:blip>
          <a:stretch>
            <a:fillRect/>
          </a:stretch>
        </p:blipFill>
        <p:spPr>
          <a:xfrm>
            <a:off x="4684131" y="434583"/>
            <a:ext cx="4130640" cy="4130640"/>
          </a:xfrm>
          <a:prstGeom prst="rect">
            <a:avLst/>
          </a:prstGeom>
          <a:ln w="12700">
            <a:miter lim="400000"/>
          </a:ln>
        </p:spPr>
      </p:pic>
      <p:sp>
        <p:nvSpPr>
          <p:cNvPr id="1220" name="Shape 1220"/>
          <p:cNvSpPr/>
          <p:nvPr/>
        </p:nvSpPr>
        <p:spPr>
          <a:xfrm>
            <a:off x="5320910" y="3962400"/>
            <a:ext cx="2857080"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0000">
                <a:solidFill>
                  <a:srgbClr val="FFFFFF"/>
                </a:solidFill>
                <a:latin typeface="Open Sans Light"/>
                <a:ea typeface="Open Sans Light"/>
                <a:cs typeface="Open Sans Light"/>
                <a:sym typeface="Open Sans Light"/>
              </a:defRPr>
            </a:lvl1pPr>
          </a:lstStyle>
          <a:p>
            <a:r>
              <a:t>AHA!</a:t>
            </a:r>
          </a:p>
        </p:txBody>
      </p:sp>
      <p:sp>
        <p:nvSpPr>
          <p:cNvPr id="1221" name="Shape 1221"/>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Shape 1223"/>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1224" name="Shape 1224"/>
          <p:cNvSpPr/>
          <p:nvPr/>
        </p:nvSpPr>
        <p:spPr>
          <a:xfrm>
            <a:off x="3337024" y="4255089"/>
            <a:ext cx="2285003" cy="1725271"/>
          </a:xfrm>
          <a:prstGeom prst="rect">
            <a:avLst/>
          </a:prstGeom>
          <a:solidFill>
            <a:srgbClr val="53585F"/>
          </a:solidFill>
          <a:ln w="3175">
            <a:miter lim="400000"/>
          </a:ln>
        </p:spPr>
        <p:txBody>
          <a:bodyPr lIns="49305" tIns="49305" rIns="49305" bIns="49305" anchor="ctr"/>
          <a:lstStyle/>
          <a:p>
            <a:pPr>
              <a:defRPr sz="2200">
                <a:solidFill>
                  <a:srgbClr val="FFFFFF"/>
                </a:solidFill>
              </a:defRPr>
            </a:pPr>
            <a:endParaRPr/>
          </a:p>
        </p:txBody>
      </p:sp>
      <p:sp>
        <p:nvSpPr>
          <p:cNvPr id="1225" name="Shape 1225"/>
          <p:cNvSpPr/>
          <p:nvPr/>
        </p:nvSpPr>
        <p:spPr>
          <a:xfrm rot="16171699">
            <a:off x="6126198" y="4109178"/>
            <a:ext cx="1649981" cy="201234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53585F"/>
          </a:solidFill>
          <a:ln w="3175">
            <a:miter lim="400000"/>
          </a:ln>
        </p:spPr>
        <p:txBody>
          <a:bodyPr lIns="49305" tIns="49305" rIns="49305" bIns="49305" anchor="ctr"/>
          <a:lstStyle/>
          <a:p>
            <a:pPr>
              <a:defRPr sz="2200">
                <a:solidFill>
                  <a:srgbClr val="FFFFFF"/>
                </a:solidFill>
              </a:defRPr>
            </a:pPr>
            <a:endParaRPr/>
          </a:p>
        </p:txBody>
      </p:sp>
      <p:sp>
        <p:nvSpPr>
          <p:cNvPr id="1226" name="Shape 1226"/>
          <p:cNvSpPr/>
          <p:nvPr/>
        </p:nvSpPr>
        <p:spPr>
          <a:xfrm rot="16171703">
            <a:off x="8390323" y="3878804"/>
            <a:ext cx="1629661" cy="259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53585F"/>
          </a:solidFill>
          <a:ln w="3175">
            <a:miter lim="400000"/>
          </a:ln>
        </p:spPr>
        <p:txBody>
          <a:bodyPr lIns="49305" tIns="49305" rIns="49305" bIns="49305" anchor="ctr"/>
          <a:lstStyle/>
          <a:p>
            <a:pPr>
              <a:defRPr sz="2200">
                <a:solidFill>
                  <a:srgbClr val="FFFFFF"/>
                </a:solidFill>
              </a:defRPr>
            </a:pPr>
            <a:endParaRPr/>
          </a:p>
        </p:txBody>
      </p:sp>
      <p:sp>
        <p:nvSpPr>
          <p:cNvPr id="1227" name="Shape 1227"/>
          <p:cNvSpPr/>
          <p:nvPr/>
        </p:nvSpPr>
        <p:spPr>
          <a:xfrm>
            <a:off x="4210608" y="5071501"/>
            <a:ext cx="7955443" cy="1"/>
          </a:xfrm>
          <a:prstGeom prst="line">
            <a:avLst/>
          </a:prstGeom>
          <a:ln w="76200">
            <a:solidFill>
              <a:schemeClr val="accent2"/>
            </a:solidFill>
            <a:custDash>
              <a:ds d="200000" sp="200000"/>
            </a:custDash>
            <a:miter lim="400000"/>
            <a:tailEnd type="triangle"/>
          </a:ln>
        </p:spPr>
        <p:txBody>
          <a:bodyPr lIns="47855" tIns="47855" rIns="47855" bIns="47855" anchor="ctr"/>
          <a:lstStyle/>
          <a:p>
            <a:pPr>
              <a:defRPr sz="2000"/>
            </a:pPr>
            <a:endParaRPr/>
          </a:p>
        </p:txBody>
      </p:sp>
      <p:sp>
        <p:nvSpPr>
          <p:cNvPr id="1228" name="Shape 1228"/>
          <p:cNvSpPr/>
          <p:nvPr/>
        </p:nvSpPr>
        <p:spPr>
          <a:xfrm>
            <a:off x="3440189" y="6943468"/>
            <a:ext cx="2285002" cy="1690975"/>
          </a:xfrm>
          <a:prstGeom prst="rect">
            <a:avLst/>
          </a:prstGeom>
          <a:gradFill>
            <a:gsLst>
              <a:gs pos="0">
                <a:srgbClr val="9C9C9C"/>
              </a:gs>
              <a:gs pos="4698">
                <a:srgbClr val="CDCDCD"/>
              </a:gs>
              <a:gs pos="51302">
                <a:srgbClr val="FFFFFF"/>
              </a:gs>
              <a:gs pos="94206">
                <a:srgbClr val="CDCDCD"/>
              </a:gs>
              <a:gs pos="100000">
                <a:srgbClr val="9C9C9C"/>
              </a:gs>
            </a:gsLst>
            <a:lin ang="5400000"/>
          </a:gradFill>
          <a:ln w="3175">
            <a:miter lim="400000"/>
          </a:ln>
        </p:spPr>
        <p:txBody>
          <a:bodyPr lIns="49305" tIns="49305" rIns="49305" bIns="49305" anchor="ctr"/>
          <a:lstStyle/>
          <a:p>
            <a:pPr>
              <a:defRPr sz="2200">
                <a:solidFill>
                  <a:srgbClr val="FFFFFF"/>
                </a:solidFill>
              </a:defRPr>
            </a:pPr>
            <a:endParaRPr/>
          </a:p>
        </p:txBody>
      </p:sp>
      <p:sp>
        <p:nvSpPr>
          <p:cNvPr id="1229" name="Shape 1229"/>
          <p:cNvSpPr/>
          <p:nvPr/>
        </p:nvSpPr>
        <p:spPr>
          <a:xfrm>
            <a:off x="2025853" y="7789095"/>
            <a:ext cx="3604328" cy="1"/>
          </a:xfrm>
          <a:prstGeom prst="line">
            <a:avLst/>
          </a:prstGeom>
          <a:ln w="76200">
            <a:solidFill>
              <a:srgbClr val="B00622"/>
            </a:solidFill>
            <a:custDash>
              <a:ds d="200000" sp="200000"/>
            </a:custDash>
            <a:miter lim="400000"/>
            <a:headEnd type="triangle"/>
          </a:ln>
        </p:spPr>
        <p:txBody>
          <a:bodyPr lIns="47855" tIns="47855" rIns="47855" bIns="47855" anchor="ctr"/>
          <a:lstStyle/>
          <a:p>
            <a:pPr>
              <a:defRPr sz="2000"/>
            </a:pPr>
            <a:endParaRPr/>
          </a:p>
        </p:txBody>
      </p:sp>
      <p:sp>
        <p:nvSpPr>
          <p:cNvPr id="1268" name="Shape 1268"/>
          <p:cNvSpPr/>
          <p:nvPr/>
        </p:nvSpPr>
        <p:spPr>
          <a:xfrm>
            <a:off x="3484120" y="5755341"/>
            <a:ext cx="3963482" cy="629507"/>
          </a:xfrm>
          <a:custGeom>
            <a:avLst/>
            <a:gdLst/>
            <a:ahLst/>
            <a:cxnLst>
              <a:cxn ang="0">
                <a:pos x="wd2" y="hd2"/>
              </a:cxn>
              <a:cxn ang="5400000">
                <a:pos x="wd2" y="hd2"/>
              </a:cxn>
              <a:cxn ang="10800000">
                <a:pos x="wd2" y="hd2"/>
              </a:cxn>
              <a:cxn ang="16200000">
                <a:pos x="wd2" y="hd2"/>
              </a:cxn>
            </a:cxnLst>
            <a:rect l="0" t="0" r="r" b="b"/>
            <a:pathLst>
              <a:path w="21600" h="16392" extrusionOk="0">
                <a:moveTo>
                  <a:pt x="21600" y="0"/>
                </a:moveTo>
                <a:cubicBezTo>
                  <a:pt x="13886" y="19492"/>
                  <a:pt x="6686" y="21600"/>
                  <a:pt x="0" y="6325"/>
                </a:cubicBezTo>
              </a:path>
            </a:pathLst>
          </a:custGeom>
          <a:ln w="38100">
            <a:solidFill>
              <a:schemeClr val="accent2"/>
            </a:solidFill>
            <a:miter lim="400000"/>
            <a:tailEnd type="triangle"/>
          </a:ln>
        </p:spPr>
        <p:txBody>
          <a:bodyPr/>
          <a:lstStyle/>
          <a:p>
            <a:endParaRPr/>
          </a:p>
        </p:txBody>
      </p:sp>
      <p:sp>
        <p:nvSpPr>
          <p:cNvPr id="1231" name="Shape 1231"/>
          <p:cNvSpPr/>
          <p:nvPr/>
        </p:nvSpPr>
        <p:spPr>
          <a:xfrm>
            <a:off x="3397204" y="1530325"/>
            <a:ext cx="7217072" cy="1690975"/>
          </a:xfrm>
          <a:prstGeom prst="rect">
            <a:avLst/>
          </a:prstGeom>
          <a:gradFill>
            <a:gsLst>
              <a:gs pos="0">
                <a:srgbClr val="9C9C9C"/>
              </a:gs>
              <a:gs pos="4698">
                <a:srgbClr val="CDCDCD"/>
              </a:gs>
              <a:gs pos="51302">
                <a:srgbClr val="FFFFFF"/>
              </a:gs>
              <a:gs pos="94206">
                <a:srgbClr val="CDCDCD"/>
              </a:gs>
              <a:gs pos="100000">
                <a:srgbClr val="9C9C9C"/>
              </a:gs>
            </a:gsLst>
            <a:lin ang="5400000"/>
          </a:gradFill>
          <a:ln w="3175">
            <a:miter lim="400000"/>
          </a:ln>
        </p:spPr>
        <p:txBody>
          <a:bodyPr lIns="49305" tIns="49305" rIns="49305" bIns="49305" anchor="ctr"/>
          <a:lstStyle/>
          <a:p>
            <a:pPr>
              <a:defRPr sz="2200">
                <a:solidFill>
                  <a:srgbClr val="FFFFFF"/>
                </a:solidFill>
              </a:defRPr>
            </a:pPr>
            <a:endParaRPr/>
          </a:p>
        </p:txBody>
      </p:sp>
      <p:sp>
        <p:nvSpPr>
          <p:cNvPr id="1232" name="Shape 1232"/>
          <p:cNvSpPr/>
          <p:nvPr/>
        </p:nvSpPr>
        <p:spPr>
          <a:xfrm>
            <a:off x="4177368" y="2384420"/>
            <a:ext cx="7955443" cy="1"/>
          </a:xfrm>
          <a:prstGeom prst="line">
            <a:avLst/>
          </a:prstGeom>
          <a:ln w="76200">
            <a:solidFill>
              <a:schemeClr val="accent2"/>
            </a:solidFill>
            <a:custDash>
              <a:ds d="200000" sp="200000"/>
            </a:custDash>
            <a:miter lim="400000"/>
            <a:tailEnd type="triangle"/>
          </a:ln>
        </p:spPr>
        <p:txBody>
          <a:bodyPr lIns="47855" tIns="47855" rIns="47855" bIns="47855" anchor="ctr"/>
          <a:lstStyle/>
          <a:p>
            <a:pPr>
              <a:defRPr sz="2000"/>
            </a:pPr>
            <a:endParaRPr/>
          </a:p>
        </p:txBody>
      </p:sp>
      <p:sp>
        <p:nvSpPr>
          <p:cNvPr id="1233" name="Shape 1233"/>
          <p:cNvSpPr/>
          <p:nvPr/>
        </p:nvSpPr>
        <p:spPr>
          <a:xfrm>
            <a:off x="9684163" y="1508560"/>
            <a:ext cx="1782246" cy="1734505"/>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34" name="Shape 1234"/>
          <p:cNvSpPr/>
          <p:nvPr/>
        </p:nvSpPr>
        <p:spPr>
          <a:xfrm>
            <a:off x="7285303" y="1515771"/>
            <a:ext cx="1720083" cy="1720083"/>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35" name="Shape 1235"/>
          <p:cNvSpPr/>
          <p:nvPr/>
        </p:nvSpPr>
        <p:spPr>
          <a:xfrm>
            <a:off x="4872020" y="1517168"/>
            <a:ext cx="1734504" cy="1734505"/>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36" name="Shape 1236"/>
          <p:cNvSpPr/>
          <p:nvPr/>
        </p:nvSpPr>
        <p:spPr>
          <a:xfrm>
            <a:off x="2432007" y="1520155"/>
            <a:ext cx="1728531" cy="1728531"/>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37" name="Shape 1237"/>
          <p:cNvSpPr/>
          <p:nvPr/>
        </p:nvSpPr>
        <p:spPr>
          <a:xfrm>
            <a:off x="10008052" y="1972400"/>
            <a:ext cx="1134470"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PIONEER</a:t>
            </a:r>
          </a:p>
        </p:txBody>
      </p:sp>
      <p:sp>
        <p:nvSpPr>
          <p:cNvPr id="1238" name="Shape 1238"/>
          <p:cNvSpPr/>
          <p:nvPr/>
        </p:nvSpPr>
        <p:spPr>
          <a:xfrm>
            <a:off x="7369161" y="2139794"/>
            <a:ext cx="1569805"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CONNECTOR</a:t>
            </a:r>
          </a:p>
        </p:txBody>
      </p:sp>
      <p:sp>
        <p:nvSpPr>
          <p:cNvPr id="1239" name="Shape 1239"/>
          <p:cNvSpPr/>
          <p:nvPr/>
        </p:nvSpPr>
        <p:spPr>
          <a:xfrm>
            <a:off x="9971149" y="2324404"/>
            <a:ext cx="1208277"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CREATIVE</a:t>
            </a:r>
          </a:p>
        </p:txBody>
      </p:sp>
      <p:sp>
        <p:nvSpPr>
          <p:cNvPr id="1240" name="Shape 1240"/>
          <p:cNvSpPr/>
          <p:nvPr/>
        </p:nvSpPr>
        <p:spPr>
          <a:xfrm>
            <a:off x="2600319" y="2143334"/>
            <a:ext cx="1391906"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GUARDIAN</a:t>
            </a:r>
          </a:p>
        </p:txBody>
      </p:sp>
      <p:sp>
        <p:nvSpPr>
          <p:cNvPr id="1241" name="Shape 1241"/>
          <p:cNvSpPr/>
          <p:nvPr/>
        </p:nvSpPr>
        <p:spPr>
          <a:xfrm>
            <a:off x="787143" y="2139794"/>
            <a:ext cx="779354"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solidFill>
                  <a:srgbClr val="53585F"/>
                </a:solidFill>
                <a:latin typeface="Calibri"/>
                <a:ea typeface="Calibri"/>
                <a:cs typeface="Calibri"/>
                <a:sym typeface="Calibri"/>
              </a:defRPr>
            </a:lvl1pPr>
          </a:lstStyle>
          <a:p>
            <a:r>
              <a:t>IDEAL</a:t>
            </a:r>
          </a:p>
        </p:txBody>
      </p:sp>
      <p:sp>
        <p:nvSpPr>
          <p:cNvPr id="1242" name="Shape 1242"/>
          <p:cNvSpPr/>
          <p:nvPr/>
        </p:nvSpPr>
        <p:spPr>
          <a:xfrm>
            <a:off x="618657" y="4970156"/>
            <a:ext cx="1116326"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solidFill>
                  <a:srgbClr val="53585F"/>
                </a:solidFill>
                <a:latin typeface="Calibri"/>
                <a:ea typeface="Calibri"/>
                <a:cs typeface="Calibri"/>
                <a:sym typeface="Calibri"/>
              </a:defRPr>
            </a:lvl1pPr>
          </a:lstStyle>
          <a:p>
            <a:r>
              <a:t>SUCCESS</a:t>
            </a:r>
          </a:p>
        </p:txBody>
      </p:sp>
      <p:sp>
        <p:nvSpPr>
          <p:cNvPr id="1243" name="Shape 1243"/>
          <p:cNvSpPr/>
          <p:nvPr/>
        </p:nvSpPr>
        <p:spPr>
          <a:xfrm>
            <a:off x="621978" y="7588585"/>
            <a:ext cx="1051933"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solidFill>
                  <a:srgbClr val="53585F"/>
                </a:solidFill>
                <a:latin typeface="Calibri"/>
                <a:ea typeface="Calibri"/>
                <a:cs typeface="Calibri"/>
                <a:sym typeface="Calibri"/>
              </a:defRPr>
            </a:lvl1pPr>
          </a:lstStyle>
          <a:p>
            <a:r>
              <a:t>FAILURE</a:t>
            </a:r>
          </a:p>
        </p:txBody>
      </p:sp>
      <p:sp>
        <p:nvSpPr>
          <p:cNvPr id="1244" name="Shape 1244"/>
          <p:cNvSpPr/>
          <p:nvPr/>
        </p:nvSpPr>
        <p:spPr>
          <a:xfrm>
            <a:off x="5038749" y="2143334"/>
            <a:ext cx="1401047"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NURTURER</a:t>
            </a:r>
          </a:p>
        </p:txBody>
      </p:sp>
      <p:sp>
        <p:nvSpPr>
          <p:cNvPr id="1245" name="Shape 1245"/>
          <p:cNvSpPr/>
          <p:nvPr/>
        </p:nvSpPr>
        <p:spPr>
          <a:xfrm>
            <a:off x="7220734" y="3693468"/>
            <a:ext cx="2031272" cy="344454"/>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000" b="1">
                <a:solidFill>
                  <a:srgbClr val="53585F"/>
                </a:solidFill>
                <a:latin typeface="Calibri"/>
                <a:ea typeface="Calibri"/>
                <a:cs typeface="Calibri"/>
                <a:sym typeface="Calibri"/>
              </a:defRPr>
            </a:lvl1pPr>
          </a:lstStyle>
          <a:p>
            <a:r>
              <a:t>ADVISORY GROUP</a:t>
            </a:r>
          </a:p>
        </p:txBody>
      </p:sp>
      <p:sp>
        <p:nvSpPr>
          <p:cNvPr id="1269" name="Shape 1269"/>
          <p:cNvSpPr/>
          <p:nvPr/>
        </p:nvSpPr>
        <p:spPr>
          <a:xfrm>
            <a:off x="6260029" y="4156630"/>
            <a:ext cx="1311907" cy="181070"/>
          </a:xfrm>
          <a:custGeom>
            <a:avLst/>
            <a:gdLst/>
            <a:ahLst/>
            <a:cxnLst>
              <a:cxn ang="0">
                <a:pos x="wd2" y="hd2"/>
              </a:cxn>
              <a:cxn ang="5400000">
                <a:pos x="wd2" y="hd2"/>
              </a:cxn>
              <a:cxn ang="10800000">
                <a:pos x="wd2" y="hd2"/>
              </a:cxn>
              <a:cxn ang="16200000">
                <a:pos x="wd2" y="hd2"/>
              </a:cxn>
            </a:cxnLst>
            <a:rect l="0" t="0" r="r" b="b"/>
            <a:pathLst>
              <a:path w="21600" h="16201" extrusionOk="0">
                <a:moveTo>
                  <a:pt x="0" y="15605"/>
                </a:moveTo>
                <a:cubicBezTo>
                  <a:pt x="7754" y="-5399"/>
                  <a:pt x="14954" y="-5200"/>
                  <a:pt x="21600" y="16201"/>
                </a:cubicBezTo>
              </a:path>
            </a:pathLst>
          </a:custGeom>
          <a:ln w="38100">
            <a:solidFill>
              <a:schemeClr val="accent2"/>
            </a:solidFill>
            <a:miter lim="400000"/>
            <a:headEnd type="triangle"/>
          </a:ln>
        </p:spPr>
        <p:txBody>
          <a:bodyPr/>
          <a:lstStyle/>
          <a:p>
            <a:endParaRPr/>
          </a:p>
        </p:txBody>
      </p:sp>
      <p:sp>
        <p:nvSpPr>
          <p:cNvPr id="1247" name="Shape 1247"/>
          <p:cNvSpPr/>
          <p:nvPr/>
        </p:nvSpPr>
        <p:spPr>
          <a:xfrm>
            <a:off x="744810" y="617813"/>
            <a:ext cx="7948416"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The GiANT Model for LEADING EFFECTIVE CHANGE</a:t>
            </a:r>
          </a:p>
        </p:txBody>
      </p:sp>
      <p:sp>
        <p:nvSpPr>
          <p:cNvPr id="1248" name="Shape 1248"/>
          <p:cNvSpPr/>
          <p:nvPr/>
        </p:nvSpPr>
        <p:spPr>
          <a:xfrm>
            <a:off x="9639858" y="4238428"/>
            <a:ext cx="1782246" cy="1734504"/>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49" name="Shape 1249"/>
          <p:cNvSpPr/>
          <p:nvPr/>
        </p:nvSpPr>
        <p:spPr>
          <a:xfrm>
            <a:off x="7186069" y="4139605"/>
            <a:ext cx="1966556" cy="1966556"/>
          </a:xfrm>
          <a:prstGeom prst="ellipse">
            <a:avLst/>
          </a:prstGeom>
          <a:gradFill>
            <a:gsLst>
              <a:gs pos="0">
                <a:srgbClr val="FFFFFF"/>
              </a:gs>
              <a:gs pos="63996">
                <a:srgbClr val="CDCDCD"/>
              </a:gs>
              <a:gs pos="79320">
                <a:srgbClr val="9C9C9C"/>
              </a:gs>
            </a:gsLst>
            <a:path path="circle">
              <a:fillToRect l="37721" t="-19636" r="62278" b="119636"/>
            </a:path>
          </a:gradFill>
          <a:ln w="25400">
            <a:solidFill>
              <a:schemeClr val="accent2"/>
            </a:solidFill>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50" name="Shape 1250"/>
          <p:cNvSpPr/>
          <p:nvPr/>
        </p:nvSpPr>
        <p:spPr>
          <a:xfrm>
            <a:off x="4827715" y="4247035"/>
            <a:ext cx="1734505" cy="1734505"/>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51" name="Shape 1251"/>
          <p:cNvSpPr/>
          <p:nvPr/>
        </p:nvSpPr>
        <p:spPr>
          <a:xfrm>
            <a:off x="2387702" y="4250022"/>
            <a:ext cx="1728531" cy="1728530"/>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52" name="Shape 1252"/>
          <p:cNvSpPr/>
          <p:nvPr/>
        </p:nvSpPr>
        <p:spPr>
          <a:xfrm>
            <a:off x="9963747" y="4702267"/>
            <a:ext cx="1134470"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PIONEER</a:t>
            </a:r>
          </a:p>
        </p:txBody>
      </p:sp>
      <p:sp>
        <p:nvSpPr>
          <p:cNvPr id="1253" name="Shape 1253"/>
          <p:cNvSpPr/>
          <p:nvPr/>
        </p:nvSpPr>
        <p:spPr>
          <a:xfrm>
            <a:off x="9926843" y="5054271"/>
            <a:ext cx="1208278"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CREATIVE</a:t>
            </a:r>
          </a:p>
        </p:txBody>
      </p:sp>
      <p:sp>
        <p:nvSpPr>
          <p:cNvPr id="1254" name="Shape 1254"/>
          <p:cNvSpPr/>
          <p:nvPr/>
        </p:nvSpPr>
        <p:spPr>
          <a:xfrm>
            <a:off x="2556015" y="4873201"/>
            <a:ext cx="1391906"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GUARDIAN</a:t>
            </a:r>
          </a:p>
        </p:txBody>
      </p:sp>
      <p:sp>
        <p:nvSpPr>
          <p:cNvPr id="1255" name="Shape 1255"/>
          <p:cNvSpPr/>
          <p:nvPr/>
        </p:nvSpPr>
        <p:spPr>
          <a:xfrm>
            <a:off x="4994444" y="4873201"/>
            <a:ext cx="1401047"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NURTURER</a:t>
            </a:r>
          </a:p>
        </p:txBody>
      </p:sp>
      <p:sp>
        <p:nvSpPr>
          <p:cNvPr id="1256" name="Shape 1256"/>
          <p:cNvSpPr/>
          <p:nvPr/>
        </p:nvSpPr>
        <p:spPr>
          <a:xfrm>
            <a:off x="7032188" y="4710828"/>
            <a:ext cx="2285002" cy="812865"/>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spAutoFit/>
          </a:bodyPr>
          <a:lstStyle/>
          <a:p>
            <a:pPr defTabSz="550340">
              <a:defRPr sz="1600" b="1">
                <a:solidFill>
                  <a:schemeClr val="accent2"/>
                </a:solidFill>
                <a:latin typeface="Calibri"/>
                <a:ea typeface="Calibri"/>
                <a:cs typeface="Calibri"/>
                <a:sym typeface="Calibri"/>
              </a:defRPr>
            </a:pPr>
            <a:r>
              <a:t>KEY NURTURERS</a:t>
            </a:r>
          </a:p>
          <a:p>
            <a:pPr defTabSz="550340">
              <a:defRPr sz="1600" b="1">
                <a:solidFill>
                  <a:schemeClr val="accent2"/>
                </a:solidFill>
                <a:latin typeface="Calibri"/>
                <a:ea typeface="Calibri"/>
                <a:cs typeface="Calibri"/>
                <a:sym typeface="Calibri"/>
              </a:defRPr>
            </a:pPr>
            <a:r>
              <a:t> KEY CONNECTORS</a:t>
            </a:r>
          </a:p>
          <a:p>
            <a:pPr defTabSz="550340">
              <a:defRPr sz="1600" b="1">
                <a:solidFill>
                  <a:schemeClr val="accent2"/>
                </a:solidFill>
                <a:latin typeface="Calibri"/>
                <a:ea typeface="Calibri"/>
                <a:cs typeface="Calibri"/>
                <a:sym typeface="Calibri"/>
              </a:defRPr>
            </a:pPr>
            <a:r>
              <a:t>KEY GUARDIANS</a:t>
            </a:r>
          </a:p>
        </p:txBody>
      </p:sp>
      <p:sp>
        <p:nvSpPr>
          <p:cNvPr id="1257" name="Shape 1257"/>
          <p:cNvSpPr/>
          <p:nvPr/>
        </p:nvSpPr>
        <p:spPr>
          <a:xfrm>
            <a:off x="9997811" y="7797563"/>
            <a:ext cx="2177985" cy="1"/>
          </a:xfrm>
          <a:prstGeom prst="line">
            <a:avLst/>
          </a:prstGeom>
          <a:ln w="76200">
            <a:solidFill>
              <a:srgbClr val="AB2B36"/>
            </a:solidFill>
            <a:custDash>
              <a:ds d="200000" sp="200000"/>
            </a:custDash>
            <a:miter lim="400000"/>
            <a:tailEnd type="triangle"/>
          </a:ln>
        </p:spPr>
        <p:txBody>
          <a:bodyPr lIns="47855" tIns="47855" rIns="47855" bIns="47855" anchor="ctr"/>
          <a:lstStyle/>
          <a:p>
            <a:pPr>
              <a:defRPr sz="2000"/>
            </a:pPr>
            <a:endParaRPr/>
          </a:p>
        </p:txBody>
      </p:sp>
      <p:sp>
        <p:nvSpPr>
          <p:cNvPr id="1258" name="Shape 1258"/>
          <p:cNvSpPr/>
          <p:nvPr/>
        </p:nvSpPr>
        <p:spPr>
          <a:xfrm>
            <a:off x="9727149" y="6921703"/>
            <a:ext cx="1782247" cy="1734505"/>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59" name="Shape 1259"/>
          <p:cNvSpPr/>
          <p:nvPr/>
        </p:nvSpPr>
        <p:spPr>
          <a:xfrm>
            <a:off x="7328288" y="6928915"/>
            <a:ext cx="1720082" cy="1720082"/>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60" name="Shape 1260"/>
          <p:cNvSpPr/>
          <p:nvPr/>
        </p:nvSpPr>
        <p:spPr>
          <a:xfrm>
            <a:off x="4915005" y="6930311"/>
            <a:ext cx="1734505" cy="1734505"/>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61" name="Shape 1261"/>
          <p:cNvSpPr/>
          <p:nvPr/>
        </p:nvSpPr>
        <p:spPr>
          <a:xfrm>
            <a:off x="2474993" y="6933298"/>
            <a:ext cx="1728530" cy="1728531"/>
          </a:xfrm>
          <a:prstGeom prst="ellipse">
            <a:avLst/>
          </a:prstGeom>
          <a:gradFill>
            <a:gsLst>
              <a:gs pos="0">
                <a:srgbClr val="FFFFFF"/>
              </a:gs>
              <a:gs pos="63996">
                <a:srgbClr val="CDCDCD"/>
              </a:gs>
              <a:gs pos="79320">
                <a:srgbClr val="9C9C9C"/>
              </a:gs>
            </a:gsLst>
            <a:path path="circle">
              <a:fillToRect l="37721" t="-19636" r="62278" b="119636"/>
            </a:path>
          </a:gradFill>
          <a:ln w="3175">
            <a:miter lim="400000"/>
          </a:ln>
          <a:effectLst>
            <a:outerShdw blurRad="12700" dir="5400000" rotWithShape="0">
              <a:srgbClr val="000000">
                <a:alpha val="50000"/>
              </a:srgbClr>
            </a:outerShdw>
          </a:effectLst>
        </p:spPr>
        <p:txBody>
          <a:bodyPr lIns="47855" tIns="47855" rIns="47855" bIns="47855" anchor="ctr"/>
          <a:lstStyle/>
          <a:p>
            <a:pPr>
              <a:defRPr sz="2000">
                <a:solidFill>
                  <a:srgbClr val="DCDEE0"/>
                </a:solidFill>
              </a:defRPr>
            </a:pPr>
            <a:endParaRPr/>
          </a:p>
        </p:txBody>
      </p:sp>
      <p:sp>
        <p:nvSpPr>
          <p:cNvPr id="1262" name="Shape 1262"/>
          <p:cNvSpPr/>
          <p:nvPr/>
        </p:nvSpPr>
        <p:spPr>
          <a:xfrm>
            <a:off x="10051037" y="7385543"/>
            <a:ext cx="1134471"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PIONEER</a:t>
            </a:r>
          </a:p>
        </p:txBody>
      </p:sp>
      <p:sp>
        <p:nvSpPr>
          <p:cNvPr id="1263" name="Shape 1263"/>
          <p:cNvSpPr/>
          <p:nvPr/>
        </p:nvSpPr>
        <p:spPr>
          <a:xfrm>
            <a:off x="7412147" y="7552936"/>
            <a:ext cx="1569805"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CONNECTOR</a:t>
            </a:r>
          </a:p>
        </p:txBody>
      </p:sp>
      <p:sp>
        <p:nvSpPr>
          <p:cNvPr id="1264" name="Shape 1264"/>
          <p:cNvSpPr/>
          <p:nvPr/>
        </p:nvSpPr>
        <p:spPr>
          <a:xfrm>
            <a:off x="10014134" y="7737547"/>
            <a:ext cx="1208277"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CREATIVE</a:t>
            </a:r>
          </a:p>
        </p:txBody>
      </p:sp>
      <p:sp>
        <p:nvSpPr>
          <p:cNvPr id="1265" name="Shape 1265"/>
          <p:cNvSpPr/>
          <p:nvPr/>
        </p:nvSpPr>
        <p:spPr>
          <a:xfrm>
            <a:off x="2643305" y="7556477"/>
            <a:ext cx="1391906"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GUARDIAN</a:t>
            </a:r>
          </a:p>
        </p:txBody>
      </p:sp>
      <p:sp>
        <p:nvSpPr>
          <p:cNvPr id="1266" name="Shape 1266"/>
          <p:cNvSpPr/>
          <p:nvPr/>
        </p:nvSpPr>
        <p:spPr>
          <a:xfrm>
            <a:off x="5081734" y="7556477"/>
            <a:ext cx="1401047" cy="389648"/>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nchor="ctr">
            <a:spAutoFit/>
          </a:bodyPr>
          <a:lstStyle>
            <a:lvl1pPr defTabSz="550340">
              <a:defRPr sz="2200" b="1">
                <a:latin typeface="Calibri"/>
                <a:ea typeface="Calibri"/>
                <a:cs typeface="Calibri"/>
                <a:sym typeface="Calibri"/>
              </a:defRPr>
            </a:lvl1pPr>
          </a:lstStyle>
          <a:p>
            <a:r>
              <a:t>NURTURER</a:t>
            </a:r>
          </a:p>
        </p:txBody>
      </p:sp>
      <p:sp>
        <p:nvSpPr>
          <p:cNvPr id="1267" name="Shape 1267"/>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 name="Shape 1271"/>
          <p:cNvSpPr/>
          <p:nvPr/>
        </p:nvSpPr>
        <p:spPr>
          <a:xfrm>
            <a:off x="344338" y="335644"/>
            <a:ext cx="12316124" cy="9082312"/>
          </a:xfrm>
          <a:prstGeom prst="rect">
            <a:avLst/>
          </a:prstGeom>
          <a:solidFill>
            <a:srgbClr val="EFEFEF"/>
          </a:solidFill>
          <a:ln w="12700">
            <a:miter lim="400000"/>
          </a:ln>
        </p:spPr>
        <p:txBody>
          <a:bodyPr lIns="50800" tIns="50800" rIns="50800" bIns="50800" anchor="ctr"/>
          <a:lstStyle/>
          <a:p>
            <a:endParaRPr/>
          </a:p>
        </p:txBody>
      </p:sp>
      <p:sp>
        <p:nvSpPr>
          <p:cNvPr id="1272" name="Shape 1272"/>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273" name="image1.jpg"/>
          <p:cNvPicPr>
            <a:picLocks noChangeAspect="1"/>
          </p:cNvPicPr>
          <p:nvPr/>
        </p:nvPicPr>
        <p:blipFill>
          <a:blip r:embed="rId2">
            <a:extLst/>
          </a:blip>
          <a:stretch>
            <a:fillRect/>
          </a:stretch>
        </p:blipFill>
        <p:spPr>
          <a:xfrm>
            <a:off x="11939444" y="8691048"/>
            <a:ext cx="655160" cy="660401"/>
          </a:xfrm>
          <a:prstGeom prst="rect">
            <a:avLst/>
          </a:prstGeom>
          <a:ln w="12700">
            <a:miter lim="400000"/>
          </a:ln>
        </p:spPr>
      </p:pic>
      <p:sp>
        <p:nvSpPr>
          <p:cNvPr id="1274" name="Shape 1274"/>
          <p:cNvSpPr>
            <a:spLocks noGrp="1"/>
          </p:cNvSpPr>
          <p:nvPr>
            <p:ph type="title"/>
          </p:nvPr>
        </p:nvSpPr>
        <p:spPr>
          <a:xfrm>
            <a:off x="801211" y="432742"/>
            <a:ext cx="11402757" cy="896721"/>
          </a:xfrm>
          <a:prstGeom prst="rect">
            <a:avLst/>
          </a:prstGeom>
        </p:spPr>
        <p:txBody>
          <a:bodyPr anchor="t">
            <a:normAutofit/>
          </a:bodyPr>
          <a:lstStyle/>
          <a:p>
            <a:pPr algn="l">
              <a:defRPr sz="4200">
                <a:solidFill>
                  <a:srgbClr val="53585F"/>
                </a:solidFill>
                <a:latin typeface="Calibri"/>
                <a:ea typeface="Calibri"/>
                <a:cs typeface="Calibri"/>
                <a:sym typeface="Calibri"/>
              </a:defRPr>
            </a:pPr>
            <a:r>
              <a:t>CORE EXERCISE:</a:t>
            </a:r>
          </a:p>
        </p:txBody>
      </p:sp>
      <p:sp>
        <p:nvSpPr>
          <p:cNvPr id="1275" name="Shape 1275"/>
          <p:cNvSpPr/>
          <p:nvPr/>
        </p:nvSpPr>
        <p:spPr>
          <a:xfrm>
            <a:off x="801211" y="2100034"/>
            <a:ext cx="11389912" cy="3951793"/>
          </a:xfrm>
          <a:prstGeom prst="rect">
            <a:avLst/>
          </a:prstGeom>
          <a:ln w="12700">
            <a:miter lim="400000"/>
          </a:ln>
          <a:extLst>
            <a:ext uri="{C572A759-6A51-4108-AA02-DFA0A04FC94B}">
              <ma14:wrappingTextBoxFlag xmlns:ma14="http://schemas.microsoft.com/office/mac/drawingml/2011/main" val="1"/>
            </a:ext>
          </a:extLst>
        </p:spPr>
        <p:txBody>
          <a:bodyPr lIns="49305" tIns="49305" rIns="49305" bIns="49305" anchor="ctr">
            <a:spAutoFit/>
          </a:bodyPr>
          <a:lstStyle/>
          <a:p>
            <a:pPr marL="370416" indent="-370416" algn="l">
              <a:lnSpc>
                <a:spcPct val="120000"/>
              </a:lnSpc>
              <a:buSzPct val="75000"/>
              <a:buChar char="•"/>
              <a:defRPr sz="3000">
                <a:solidFill>
                  <a:srgbClr val="53585F"/>
                </a:solidFill>
                <a:latin typeface="Calibri"/>
                <a:ea typeface="Calibri"/>
                <a:cs typeface="Calibri"/>
                <a:sym typeface="Calibri"/>
              </a:defRPr>
            </a:pPr>
            <a:r>
              <a:t>Consider the GiANT Model for Leading Effective Change</a:t>
            </a:r>
          </a:p>
          <a:p>
            <a:pPr marL="370416" indent="-370416" algn="l">
              <a:lnSpc>
                <a:spcPct val="120000"/>
              </a:lnSpc>
              <a:buSzPct val="75000"/>
              <a:buChar char="•"/>
              <a:defRPr sz="3000">
                <a:solidFill>
                  <a:srgbClr val="53585F"/>
                </a:solidFill>
                <a:latin typeface="Calibri"/>
                <a:ea typeface="Calibri"/>
                <a:cs typeface="Calibri"/>
                <a:sym typeface="Calibri"/>
              </a:defRPr>
            </a:pPr>
            <a:r>
              <a:t>What is the big “Aha” for you right now? </a:t>
            </a:r>
          </a:p>
          <a:p>
            <a:pPr marL="370416" indent="-370416" algn="l">
              <a:lnSpc>
                <a:spcPct val="120000"/>
              </a:lnSpc>
              <a:buSzPct val="75000"/>
              <a:buChar char="•"/>
              <a:defRPr sz="3000">
                <a:solidFill>
                  <a:srgbClr val="53585F"/>
                </a:solidFill>
                <a:latin typeface="Calibri"/>
                <a:ea typeface="Calibri"/>
                <a:cs typeface="Calibri"/>
                <a:sym typeface="Calibri"/>
              </a:defRPr>
            </a:pPr>
            <a:r>
              <a:t>Who could you invite to be part of your Advisory Group?</a:t>
            </a:r>
          </a:p>
          <a:p>
            <a:pPr algn="l">
              <a:lnSpc>
                <a:spcPct val="120000"/>
              </a:lnSpc>
              <a:defRPr sz="3000">
                <a:solidFill>
                  <a:srgbClr val="53585F"/>
                </a:solidFill>
                <a:latin typeface="Calibri"/>
                <a:ea typeface="Calibri"/>
                <a:cs typeface="Calibri"/>
                <a:sym typeface="Calibri"/>
              </a:defRPr>
            </a:pPr>
            <a:endParaRPr/>
          </a:p>
          <a:p>
            <a:pPr marL="370416" indent="-370416" algn="l">
              <a:lnSpc>
                <a:spcPct val="120000"/>
              </a:lnSpc>
              <a:buSzPct val="75000"/>
              <a:buChar char="•"/>
              <a:defRPr sz="3000">
                <a:solidFill>
                  <a:srgbClr val="53585F"/>
                </a:solidFill>
                <a:latin typeface="Calibri"/>
                <a:ea typeface="Calibri"/>
                <a:cs typeface="Calibri"/>
                <a:sym typeface="Calibri"/>
              </a:defRPr>
            </a:pPr>
            <a:r>
              <a:t>Share your learning opportunity with the person next to you. Use the CORE Process tool to help your partner develop an appropriate Response. </a:t>
            </a:r>
          </a:p>
        </p:txBody>
      </p:sp>
      <p:sp>
        <p:nvSpPr>
          <p:cNvPr id="1276" name="Shape 1276"/>
          <p:cNvSpPr/>
          <p:nvPr/>
        </p:nvSpPr>
        <p:spPr>
          <a:xfrm>
            <a:off x="804984" y="1675371"/>
            <a:ext cx="1980780" cy="497125"/>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b="1">
                <a:solidFill>
                  <a:srgbClr val="53585F"/>
                </a:solidFill>
                <a:latin typeface="Calibri"/>
                <a:ea typeface="Calibri"/>
                <a:cs typeface="Calibri"/>
                <a:sym typeface="Calibri"/>
              </a:defRPr>
            </a:lvl1pPr>
          </a:lstStyle>
          <a:p>
            <a:r>
              <a:t>Instructions</a:t>
            </a:r>
          </a:p>
        </p:txBody>
      </p:sp>
      <p:sp>
        <p:nvSpPr>
          <p:cNvPr id="1277" name="Shape 1277"/>
          <p:cNvSpPr/>
          <p:nvPr/>
        </p:nvSpPr>
        <p:spPr>
          <a:xfrm>
            <a:off x="840052" y="1186443"/>
            <a:ext cx="1078707" cy="1"/>
          </a:xfrm>
          <a:prstGeom prst="line">
            <a:avLst/>
          </a:prstGeom>
          <a:ln w="38100">
            <a:solidFill>
              <a:schemeClr val="accent5"/>
            </a:solidFill>
            <a:miter lim="400000"/>
          </a:ln>
        </p:spPr>
        <p:txBody>
          <a:bodyPr lIns="50800" tIns="50800" rIns="50800" bIns="50800" anchor="ctr"/>
          <a:lstStyle/>
          <a:p>
            <a:pPr>
              <a:defRPr sz="2400"/>
            </a:pPr>
            <a:endParaRPr/>
          </a:p>
        </p:txBody>
      </p:sp>
      <p:sp>
        <p:nvSpPr>
          <p:cNvPr id="1278" name="Shape 1278"/>
          <p:cNvSpPr/>
          <p:nvPr/>
        </p:nvSpPr>
        <p:spPr>
          <a:xfrm>
            <a:off x="3972260" y="8949281"/>
            <a:ext cx="3216190" cy="1"/>
          </a:xfrm>
          <a:prstGeom prst="line">
            <a:avLst/>
          </a:prstGeom>
          <a:ln w="76200">
            <a:solidFill>
              <a:srgbClr val="A6AAA9"/>
            </a:solidFill>
            <a:miter lim="400000"/>
            <a:tailEnd type="triangle"/>
          </a:ln>
          <a:effectLst>
            <a:outerShdw blurRad="1270000" dist="88900" rotWithShape="0">
              <a:srgbClr val="000000">
                <a:alpha val="63319"/>
              </a:srgbClr>
            </a:outerShdw>
          </a:effectLst>
        </p:spPr>
        <p:txBody>
          <a:bodyPr lIns="47855" tIns="47855" rIns="47855" bIns="47855" anchor="ctr"/>
          <a:lstStyle/>
          <a:p>
            <a:pPr>
              <a:defRPr sz="2000"/>
            </a:pPr>
            <a:endParaRPr/>
          </a:p>
        </p:txBody>
      </p:sp>
      <p:sp>
        <p:nvSpPr>
          <p:cNvPr id="1279" name="Shape 1279"/>
          <p:cNvSpPr/>
          <p:nvPr/>
        </p:nvSpPr>
        <p:spPr>
          <a:xfrm flipV="1">
            <a:off x="3889655" y="5988852"/>
            <a:ext cx="1" cy="2806625"/>
          </a:xfrm>
          <a:prstGeom prst="line">
            <a:avLst/>
          </a:prstGeom>
          <a:ln w="76200">
            <a:solidFill>
              <a:srgbClr val="A6AAA9"/>
            </a:solidFill>
            <a:miter lim="400000"/>
            <a:headEnd type="triangle"/>
          </a:ln>
        </p:spPr>
        <p:txBody>
          <a:bodyPr lIns="47855" tIns="47855" rIns="47855" bIns="47855" anchor="ctr"/>
          <a:lstStyle/>
          <a:p>
            <a:pPr>
              <a:defRPr sz="2000"/>
            </a:pPr>
            <a:endParaRPr/>
          </a:p>
        </p:txBody>
      </p:sp>
      <p:sp>
        <p:nvSpPr>
          <p:cNvPr id="1280" name="Shape 1280"/>
          <p:cNvSpPr/>
          <p:nvPr/>
        </p:nvSpPr>
        <p:spPr>
          <a:xfrm>
            <a:off x="4892623" y="9109438"/>
            <a:ext cx="2433522" cy="364315"/>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lvl1pPr>
              <a:defRPr sz="2000" b="1" spc="0">
                <a:latin typeface="Calibri"/>
                <a:ea typeface="Calibri"/>
                <a:cs typeface="Calibri"/>
                <a:sym typeface="Calibri"/>
              </a:defRPr>
            </a:lvl1pPr>
          </a:lstStyle>
          <a:p>
            <a:r>
              <a:t>LEAD YOURSELF</a:t>
            </a:r>
          </a:p>
        </p:txBody>
      </p:sp>
      <p:sp>
        <p:nvSpPr>
          <p:cNvPr id="1281" name="Shape 1281"/>
          <p:cNvSpPr/>
          <p:nvPr/>
        </p:nvSpPr>
        <p:spPr>
          <a:xfrm rot="21672">
            <a:off x="4061918" y="5878057"/>
            <a:ext cx="825658" cy="568421"/>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p>
            <a:pPr algn="l">
              <a:defRPr sz="2000" spc="0">
                <a:solidFill>
                  <a:srgbClr val="53585F"/>
                </a:solidFill>
                <a:latin typeface="Calibri"/>
                <a:ea typeface="Calibri"/>
                <a:cs typeface="Calibri"/>
                <a:sym typeface="Calibri"/>
              </a:defRPr>
            </a:pPr>
            <a:r>
              <a:rPr b="1">
                <a:solidFill>
                  <a:srgbClr val="B00622"/>
                </a:solidFill>
              </a:rPr>
              <a:t>C</a:t>
            </a:r>
            <a:r>
              <a:t>ALL IT</a:t>
            </a:r>
          </a:p>
        </p:txBody>
      </p:sp>
      <p:sp>
        <p:nvSpPr>
          <p:cNvPr id="1282" name="Shape 1282"/>
          <p:cNvSpPr/>
          <p:nvPr/>
        </p:nvSpPr>
        <p:spPr>
          <a:xfrm rot="21672">
            <a:off x="4030614" y="7354106"/>
            <a:ext cx="1200245" cy="583401"/>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p>
            <a:pPr algn="l">
              <a:defRPr sz="2000" spc="0">
                <a:solidFill>
                  <a:srgbClr val="53585F"/>
                </a:solidFill>
                <a:latin typeface="Calibri"/>
                <a:ea typeface="Calibri"/>
                <a:cs typeface="Calibri"/>
                <a:sym typeface="Calibri"/>
              </a:defRPr>
            </a:pPr>
            <a:r>
              <a:rPr b="1">
                <a:solidFill>
                  <a:srgbClr val="B00622"/>
                </a:solidFill>
              </a:rPr>
              <a:t>O</a:t>
            </a:r>
            <a:r>
              <a:t>WN IT</a:t>
            </a:r>
          </a:p>
        </p:txBody>
      </p:sp>
      <p:sp>
        <p:nvSpPr>
          <p:cNvPr id="1283" name="Shape 1283"/>
          <p:cNvSpPr/>
          <p:nvPr/>
        </p:nvSpPr>
        <p:spPr>
          <a:xfrm rot="21672">
            <a:off x="4991437" y="8253066"/>
            <a:ext cx="1352781" cy="585652"/>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p>
            <a:pPr algn="l">
              <a:defRPr sz="2000" spc="0">
                <a:solidFill>
                  <a:srgbClr val="53585F"/>
                </a:solidFill>
                <a:latin typeface="Calibri"/>
                <a:ea typeface="Calibri"/>
                <a:cs typeface="Calibri"/>
                <a:sym typeface="Calibri"/>
              </a:defRPr>
            </a:pPr>
            <a:r>
              <a:rPr b="1">
                <a:solidFill>
                  <a:srgbClr val="B00622"/>
                </a:solidFill>
              </a:rPr>
              <a:t>R</a:t>
            </a:r>
            <a:r>
              <a:t>ESPONSE</a:t>
            </a:r>
          </a:p>
        </p:txBody>
      </p:sp>
      <p:sp>
        <p:nvSpPr>
          <p:cNvPr id="1284" name="Shape 1284"/>
          <p:cNvSpPr/>
          <p:nvPr/>
        </p:nvSpPr>
        <p:spPr>
          <a:xfrm rot="21672">
            <a:off x="6547518" y="8253680"/>
            <a:ext cx="1354089" cy="585471"/>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p>
            <a:pPr algn="l">
              <a:defRPr sz="2000" spc="0">
                <a:solidFill>
                  <a:srgbClr val="53585F"/>
                </a:solidFill>
                <a:latin typeface="Calibri"/>
                <a:ea typeface="Calibri"/>
                <a:cs typeface="Calibri"/>
                <a:sym typeface="Calibri"/>
              </a:defRPr>
            </a:pPr>
            <a:r>
              <a:rPr b="1">
                <a:solidFill>
                  <a:srgbClr val="B00622"/>
                </a:solidFill>
              </a:rPr>
              <a:t>E</a:t>
            </a:r>
            <a:r>
              <a:t>XECUTE</a:t>
            </a:r>
          </a:p>
        </p:txBody>
      </p:sp>
      <p:sp>
        <p:nvSpPr>
          <p:cNvPr id="1285" name="Shape 1285"/>
          <p:cNvSpPr/>
          <p:nvPr/>
        </p:nvSpPr>
        <p:spPr>
          <a:xfrm>
            <a:off x="1918758" y="7243405"/>
            <a:ext cx="1755905" cy="804803"/>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lvl1pPr>
              <a:defRPr sz="2000" b="1" spc="0">
                <a:latin typeface="Calibri"/>
                <a:ea typeface="Calibri"/>
                <a:cs typeface="Calibri"/>
                <a:sym typeface="Calibri"/>
              </a:defRPr>
            </a:lvl1pPr>
          </a:lstStyle>
          <a:p>
            <a:r>
              <a:t>KNOW YOURSELF</a:t>
            </a:r>
          </a:p>
        </p:txBody>
      </p:sp>
      <p:sp>
        <p:nvSpPr>
          <p:cNvPr id="1286" name="Shape 1286"/>
          <p:cNvSpPr/>
          <p:nvPr/>
        </p:nvSpPr>
        <p:spPr>
          <a:xfrm>
            <a:off x="6022930" y="6022455"/>
            <a:ext cx="2606429" cy="898331"/>
          </a:xfrm>
          <a:prstGeom prst="rect">
            <a:avLst/>
          </a:prstGeom>
          <a:ln w="12700">
            <a:miter lim="400000"/>
          </a:ln>
          <a:extLst>
            <a:ext uri="{C572A759-6A51-4108-AA02-DFA0A04FC94B}">
              <ma14:wrappingTextBoxFlag xmlns:ma14="http://schemas.microsoft.com/office/mac/drawingml/2011/main" val="1"/>
            </a:ext>
          </a:extLst>
        </p:spPr>
        <p:txBody>
          <a:bodyPr lIns="47855" tIns="47855" rIns="47855" bIns="47855" anchor="ctr"/>
          <a:lstStyle/>
          <a:p>
            <a:pPr>
              <a:defRPr sz="2000" spc="0">
                <a:solidFill>
                  <a:srgbClr val="53585F"/>
                </a:solidFill>
                <a:latin typeface="Calibri"/>
                <a:ea typeface="Calibri"/>
                <a:cs typeface="Calibri"/>
                <a:sym typeface="Calibri"/>
              </a:defRPr>
            </a:pPr>
            <a:r>
              <a:t>WHAT IS MY LEARNING </a:t>
            </a:r>
          </a:p>
          <a:p>
            <a:pPr>
              <a:defRPr sz="2000" spc="0">
                <a:solidFill>
                  <a:srgbClr val="53585F"/>
                </a:solidFill>
                <a:latin typeface="Calibri"/>
                <a:ea typeface="Calibri"/>
                <a:cs typeface="Calibri"/>
                <a:sym typeface="Calibri"/>
              </a:defRPr>
            </a:pPr>
            <a:r>
              <a:t>OPPORTUNITY?</a:t>
            </a:r>
          </a:p>
        </p:txBody>
      </p:sp>
      <p:pic>
        <p:nvPicPr>
          <p:cNvPr id="1287" name="Picture 1286"/>
          <p:cNvPicPr>
            <a:picLocks/>
          </p:cNvPicPr>
          <p:nvPr/>
        </p:nvPicPr>
        <p:blipFill>
          <a:blip r:embed="rId3">
            <a:extLst/>
          </a:blip>
          <a:stretch>
            <a:fillRect/>
          </a:stretch>
        </p:blipFill>
        <p:spPr>
          <a:xfrm>
            <a:off x="5816305" y="5875460"/>
            <a:ext cx="3019679" cy="1224736"/>
          </a:xfrm>
          <a:prstGeom prst="rect">
            <a:avLst/>
          </a:prstGeom>
        </p:spPr>
      </p:pic>
      <p:sp>
        <p:nvSpPr>
          <p:cNvPr id="1289" name="Shape 1289"/>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 name="Shape 1291"/>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292" name="man-walking-silhouette-clipart 2.png"/>
          <p:cNvPicPr>
            <a:picLocks noChangeAspect="1"/>
          </p:cNvPicPr>
          <p:nvPr/>
        </p:nvPicPr>
        <p:blipFill>
          <a:blip r:embed="rId2">
            <a:extLst/>
          </a:blip>
          <a:stretch>
            <a:fillRect/>
          </a:stretch>
        </p:blipFill>
        <p:spPr>
          <a:xfrm>
            <a:off x="9175779" y="3672138"/>
            <a:ext cx="725806" cy="1016445"/>
          </a:xfrm>
          <a:prstGeom prst="rect">
            <a:avLst/>
          </a:prstGeom>
          <a:ln w="12700">
            <a:miter lim="400000"/>
          </a:ln>
        </p:spPr>
      </p:pic>
      <p:pic>
        <p:nvPicPr>
          <p:cNvPr id="1293" name="Build the Bridge Cliffs.png"/>
          <p:cNvPicPr>
            <a:picLocks noChangeAspect="1"/>
          </p:cNvPicPr>
          <p:nvPr/>
        </p:nvPicPr>
        <p:blipFill>
          <a:blip r:embed="rId3">
            <a:extLst/>
          </a:blip>
          <a:srcRect l="3715" r="3715" b="20321"/>
          <a:stretch>
            <a:fillRect/>
          </a:stretch>
        </p:blipFill>
        <p:spPr>
          <a:xfrm>
            <a:off x="6856989" y="3382837"/>
            <a:ext cx="5363462" cy="3669930"/>
          </a:xfrm>
          <a:prstGeom prst="rect">
            <a:avLst/>
          </a:prstGeom>
          <a:ln w="12700">
            <a:miter lim="400000"/>
          </a:ln>
        </p:spPr>
      </p:pic>
      <p:sp>
        <p:nvSpPr>
          <p:cNvPr id="1294" name="Shape 1294"/>
          <p:cNvSpPr/>
          <p:nvPr/>
        </p:nvSpPr>
        <p:spPr>
          <a:xfrm>
            <a:off x="7015365" y="2060198"/>
            <a:ext cx="5046664" cy="16371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0"/>
                </a:lnTo>
                <a:lnTo>
                  <a:pt x="10024" y="16940"/>
                </a:lnTo>
                <a:lnTo>
                  <a:pt x="10705" y="21600"/>
                </a:lnTo>
                <a:lnTo>
                  <a:pt x="11386" y="16940"/>
                </a:lnTo>
                <a:lnTo>
                  <a:pt x="21600" y="16940"/>
                </a:lnTo>
                <a:lnTo>
                  <a:pt x="21600" y="0"/>
                </a:lnTo>
                <a:lnTo>
                  <a:pt x="0" y="0"/>
                </a:lnTo>
                <a:close/>
              </a:path>
            </a:pathLst>
          </a:custGeom>
          <a:solidFill>
            <a:srgbClr val="F1F0F2"/>
          </a:solidFill>
          <a:ln w="12700">
            <a:miter lim="400000"/>
          </a:ln>
        </p:spPr>
        <p:txBody>
          <a:bodyPr lIns="49305" tIns="49305" rIns="49305" bIns="49305" anchor="ctr"/>
          <a:lstStyle/>
          <a:p>
            <a:pPr defTabSz="733113">
              <a:defRPr sz="3400"/>
            </a:pPr>
            <a:endParaRPr/>
          </a:p>
        </p:txBody>
      </p:sp>
      <p:sp>
        <p:nvSpPr>
          <p:cNvPr id="1295" name="Shape 1295"/>
          <p:cNvSpPr/>
          <p:nvPr/>
        </p:nvSpPr>
        <p:spPr>
          <a:xfrm>
            <a:off x="1276499" y="2072020"/>
            <a:ext cx="4549379" cy="14708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855"/>
                </a:lnTo>
                <a:lnTo>
                  <a:pt x="1381" y="18855"/>
                </a:lnTo>
                <a:lnTo>
                  <a:pt x="2137" y="21600"/>
                </a:lnTo>
                <a:lnTo>
                  <a:pt x="2892" y="18855"/>
                </a:lnTo>
                <a:lnTo>
                  <a:pt x="21600" y="18855"/>
                </a:lnTo>
                <a:lnTo>
                  <a:pt x="21600" y="0"/>
                </a:lnTo>
                <a:lnTo>
                  <a:pt x="0" y="0"/>
                </a:lnTo>
                <a:close/>
              </a:path>
            </a:pathLst>
          </a:custGeom>
          <a:solidFill>
            <a:srgbClr val="F1F0F2"/>
          </a:solidFill>
          <a:ln w="12700">
            <a:miter lim="400000"/>
          </a:ln>
        </p:spPr>
        <p:txBody>
          <a:bodyPr lIns="49305" tIns="49305" rIns="49305" bIns="49305" anchor="ctr"/>
          <a:lstStyle/>
          <a:p>
            <a:pPr defTabSz="733113">
              <a:defRPr sz="3400"/>
            </a:pPr>
            <a:endParaRPr/>
          </a:p>
        </p:txBody>
      </p:sp>
      <p:sp>
        <p:nvSpPr>
          <p:cNvPr id="1296" name="Shape 1296"/>
          <p:cNvSpPr/>
          <p:nvPr/>
        </p:nvSpPr>
        <p:spPr>
          <a:xfrm>
            <a:off x="730059" y="8954582"/>
            <a:ext cx="1981166" cy="337013"/>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lvl1pPr algn="l" defTabSz="550339">
              <a:defRPr sz="1600">
                <a:solidFill>
                  <a:srgbClr val="53585F"/>
                </a:solidFill>
                <a:latin typeface="Calibri"/>
                <a:ea typeface="Calibri"/>
                <a:cs typeface="Calibri"/>
                <a:sym typeface="Calibri"/>
              </a:defRPr>
            </a:lvl1pPr>
          </a:lstStyle>
          <a:p>
            <a:pPr>
              <a:defRPr sz="2200">
                <a:solidFill>
                  <a:srgbClr val="000000"/>
                </a:solidFill>
              </a:defRPr>
            </a:pPr>
            <a:r>
              <a:rPr sz="1600">
                <a:solidFill>
                  <a:srgbClr val="53585F"/>
                </a:solidFill>
              </a:rPr>
              <a:t>© GiANT WORLDWIDE</a:t>
            </a:r>
          </a:p>
        </p:txBody>
      </p:sp>
      <p:sp>
        <p:nvSpPr>
          <p:cNvPr id="1297" name="Shape 1297"/>
          <p:cNvSpPr/>
          <p:nvPr/>
        </p:nvSpPr>
        <p:spPr>
          <a:xfrm>
            <a:off x="2699855" y="5682406"/>
            <a:ext cx="1702659" cy="1133342"/>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p>
            <a:pPr defTabSz="550339">
              <a:defRPr sz="2200"/>
            </a:pPr>
            <a:r>
              <a:rPr sz="2400" b="1">
                <a:latin typeface="Calibri"/>
                <a:ea typeface="Calibri"/>
                <a:cs typeface="Calibri"/>
                <a:sym typeface="Calibri"/>
              </a:rPr>
              <a:t>PIONEER</a:t>
            </a:r>
          </a:p>
          <a:p>
            <a:pPr defTabSz="550339">
              <a:defRPr sz="2200"/>
            </a:pPr>
            <a:r>
              <a:rPr sz="2400" b="1">
                <a:latin typeface="Calibri"/>
                <a:ea typeface="Calibri"/>
                <a:cs typeface="Calibri"/>
                <a:sym typeface="Calibri"/>
              </a:rPr>
              <a:t>CREATIVE</a:t>
            </a:r>
          </a:p>
          <a:p>
            <a:pPr defTabSz="550339">
              <a:defRPr sz="2200"/>
            </a:pPr>
            <a:r>
              <a:rPr sz="2400" b="1">
                <a:latin typeface="Calibri"/>
                <a:ea typeface="Calibri"/>
                <a:cs typeface="Calibri"/>
                <a:sym typeface="Calibri"/>
              </a:rPr>
              <a:t>CONNECTOR</a:t>
            </a:r>
          </a:p>
        </p:txBody>
      </p:sp>
      <p:sp>
        <p:nvSpPr>
          <p:cNvPr id="1298" name="Shape 1298"/>
          <p:cNvSpPr/>
          <p:nvPr/>
        </p:nvSpPr>
        <p:spPr>
          <a:xfrm>
            <a:off x="8749934" y="5873654"/>
            <a:ext cx="1577495" cy="765042"/>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p>
            <a:pPr defTabSz="550339">
              <a:defRPr sz="2200"/>
            </a:pPr>
            <a:r>
              <a:rPr sz="2400" b="1">
                <a:latin typeface="Calibri"/>
                <a:ea typeface="Calibri"/>
                <a:cs typeface="Calibri"/>
                <a:sym typeface="Calibri"/>
              </a:rPr>
              <a:t>GUARDIAN</a:t>
            </a:r>
          </a:p>
          <a:p>
            <a:pPr defTabSz="550339">
              <a:defRPr sz="2200"/>
            </a:pPr>
            <a:r>
              <a:rPr sz="2400" b="1">
                <a:latin typeface="Calibri"/>
                <a:ea typeface="Calibri"/>
                <a:cs typeface="Calibri"/>
                <a:sym typeface="Calibri"/>
              </a:rPr>
              <a:t>NURTURER</a:t>
            </a:r>
          </a:p>
        </p:txBody>
      </p:sp>
      <p:sp>
        <p:nvSpPr>
          <p:cNvPr id="1299" name="Shape 1299"/>
          <p:cNvSpPr/>
          <p:nvPr/>
        </p:nvSpPr>
        <p:spPr>
          <a:xfrm>
            <a:off x="1821558" y="2300328"/>
            <a:ext cx="3611728" cy="765042"/>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p>
            <a:pPr defTabSz="550339">
              <a:defRPr sz="2400">
                <a:solidFill>
                  <a:srgbClr val="535353"/>
                </a:solidFill>
              </a:defRPr>
            </a:pPr>
            <a:r>
              <a:rPr b="1">
                <a:latin typeface="Calibri"/>
                <a:ea typeface="Calibri"/>
                <a:cs typeface="Calibri"/>
                <a:sym typeface="Calibri"/>
              </a:rPr>
              <a:t>“If the vision is compelling,</a:t>
            </a:r>
          </a:p>
          <a:p>
            <a:pPr defTabSz="550339">
              <a:defRPr sz="2400">
                <a:solidFill>
                  <a:srgbClr val="535353"/>
                </a:solidFill>
              </a:defRPr>
            </a:pPr>
            <a:r>
              <a:rPr b="1">
                <a:latin typeface="Calibri"/>
                <a:ea typeface="Calibri"/>
                <a:cs typeface="Calibri"/>
                <a:sym typeface="Calibri"/>
              </a:rPr>
              <a:t>we will find a way.”</a:t>
            </a:r>
          </a:p>
        </p:txBody>
      </p:sp>
      <p:sp>
        <p:nvSpPr>
          <p:cNvPr id="1300" name="Shape 1300"/>
          <p:cNvSpPr/>
          <p:nvPr/>
        </p:nvSpPr>
        <p:spPr>
          <a:xfrm>
            <a:off x="7255227" y="2288505"/>
            <a:ext cx="4566908" cy="765042"/>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p>
            <a:pPr defTabSz="550339">
              <a:defRPr sz="2400">
                <a:solidFill>
                  <a:srgbClr val="535353"/>
                </a:solidFill>
              </a:defRPr>
            </a:pPr>
            <a:r>
              <a:rPr b="1">
                <a:latin typeface="Calibri"/>
                <a:ea typeface="Calibri"/>
                <a:cs typeface="Calibri"/>
                <a:sym typeface="Calibri"/>
              </a:rPr>
              <a:t>“The vision may be compelling but</a:t>
            </a:r>
          </a:p>
          <a:p>
            <a:pPr defTabSz="550339">
              <a:defRPr sz="2400">
                <a:solidFill>
                  <a:srgbClr val="535353"/>
                </a:solidFill>
              </a:defRPr>
            </a:pPr>
            <a:r>
              <a:rPr b="1">
                <a:latin typeface="Calibri"/>
                <a:ea typeface="Calibri"/>
                <a:cs typeface="Calibri"/>
                <a:sym typeface="Calibri"/>
              </a:rPr>
              <a:t>without a bridge I’m not coming.”</a:t>
            </a:r>
          </a:p>
        </p:txBody>
      </p:sp>
      <p:sp>
        <p:nvSpPr>
          <p:cNvPr id="1301" name="Shape 1301"/>
          <p:cNvSpPr/>
          <p:nvPr/>
        </p:nvSpPr>
        <p:spPr>
          <a:xfrm>
            <a:off x="744810" y="617814"/>
            <a:ext cx="3005832" cy="568511"/>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pPr>
              <a:defRPr sz="2200">
                <a:solidFill>
                  <a:srgbClr val="000000"/>
                </a:solidFill>
              </a:defRPr>
            </a:pPr>
            <a:r>
              <a:rPr sz="3000">
                <a:solidFill>
                  <a:srgbClr val="53585F"/>
                </a:solidFill>
              </a:rPr>
              <a:t>BUILD THE BRIDGE</a:t>
            </a:r>
          </a:p>
        </p:txBody>
      </p:sp>
      <p:pic>
        <p:nvPicPr>
          <p:cNvPr id="1302" name="walking woman.png"/>
          <p:cNvPicPr>
            <a:picLocks noChangeAspect="1"/>
          </p:cNvPicPr>
          <p:nvPr/>
        </p:nvPicPr>
        <p:blipFill>
          <a:blip r:embed="rId4">
            <a:extLst/>
          </a:blip>
          <a:stretch>
            <a:fillRect/>
          </a:stretch>
        </p:blipFill>
        <p:spPr>
          <a:xfrm rot="21594490">
            <a:off x="1394733" y="3629759"/>
            <a:ext cx="478801" cy="861465"/>
          </a:xfrm>
          <a:prstGeom prst="rect">
            <a:avLst/>
          </a:prstGeom>
          <a:ln w="12700">
            <a:miter lim="400000"/>
          </a:ln>
        </p:spPr>
      </p:pic>
      <p:pic>
        <p:nvPicPr>
          <p:cNvPr id="1303" name="Cliff2.png"/>
          <p:cNvPicPr>
            <a:picLocks noChangeAspect="1"/>
          </p:cNvPicPr>
          <p:nvPr/>
        </p:nvPicPr>
        <p:blipFill>
          <a:blip r:embed="rId5">
            <a:extLst/>
          </a:blip>
          <a:srcRect l="2865" r="2865" b="14529"/>
          <a:stretch>
            <a:fillRect/>
          </a:stretch>
        </p:blipFill>
        <p:spPr>
          <a:xfrm>
            <a:off x="883297" y="3206100"/>
            <a:ext cx="5335775" cy="3845856"/>
          </a:xfrm>
          <a:prstGeom prst="rect">
            <a:avLst/>
          </a:prstGeom>
          <a:ln w="12700">
            <a:miter lim="400000"/>
          </a:ln>
        </p:spPr>
      </p:pic>
      <p:pic>
        <p:nvPicPr>
          <p:cNvPr id="1304" name="image1.jpg"/>
          <p:cNvPicPr>
            <a:picLocks noChangeAspect="1"/>
          </p:cNvPicPr>
          <p:nvPr/>
        </p:nvPicPr>
        <p:blipFill>
          <a:blip r:embed="rId6">
            <a:extLst/>
          </a:blip>
          <a:stretch>
            <a:fillRect/>
          </a:stretch>
        </p:blipFill>
        <p:spPr>
          <a:xfrm>
            <a:off x="11914044" y="8652948"/>
            <a:ext cx="655160" cy="660401"/>
          </a:xfrm>
          <a:prstGeom prst="rect">
            <a:avLst/>
          </a:prstGeom>
          <a:ln w="12700">
            <a:miter lim="400000"/>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1306"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1307"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1308" name="Shape 1308"/>
          <p:cNvSpPr/>
          <p:nvPr/>
        </p:nvSpPr>
        <p:spPr>
          <a:xfrm>
            <a:off x="344338" y="5314950"/>
            <a:ext cx="12316124" cy="325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300" b="1">
                <a:solidFill>
                  <a:srgbClr val="FFFFFF"/>
                </a:solidFill>
                <a:latin typeface="Calibri"/>
                <a:ea typeface="Calibri"/>
                <a:cs typeface="Calibri"/>
                <a:sym typeface="Calibri"/>
              </a:defRPr>
            </a:pPr>
            <a:r>
              <a:t>Nurturers and Guardians </a:t>
            </a:r>
          </a:p>
          <a:p>
            <a:pPr>
              <a:defRPr sz="3000">
                <a:solidFill>
                  <a:srgbClr val="FFFFFF"/>
                </a:solidFill>
                <a:latin typeface="Calibri"/>
                <a:ea typeface="Calibri"/>
                <a:cs typeface="Calibri"/>
                <a:sym typeface="Calibri"/>
              </a:defRPr>
            </a:pPr>
            <a:r>
              <a:t>(In groups of 4 or 5)</a:t>
            </a:r>
          </a:p>
          <a:p>
            <a:pPr>
              <a:defRPr sz="4300">
                <a:solidFill>
                  <a:srgbClr val="FFFFFF"/>
                </a:solidFill>
                <a:latin typeface="Calibri"/>
                <a:ea typeface="Calibri"/>
                <a:cs typeface="Calibri"/>
                <a:sym typeface="Calibri"/>
              </a:defRPr>
            </a:pPr>
            <a:r>
              <a:t>What practical advice would you offer Creatives, Pioneers and Connectors as they seek to“Build the Bridge” for Nurturers and Guardians?</a:t>
            </a:r>
          </a:p>
        </p:txBody>
      </p:sp>
      <p:sp>
        <p:nvSpPr>
          <p:cNvPr id="1309" name="Shape 1309"/>
          <p:cNvSpPr/>
          <p:nvPr/>
        </p:nvSpPr>
        <p:spPr>
          <a:xfrm>
            <a:off x="3725750" y="4553370"/>
            <a:ext cx="5553300"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310" name="Shape 1310"/>
          <p:cNvSpPr/>
          <p:nvPr/>
        </p:nvSpPr>
        <p:spPr>
          <a:xfrm>
            <a:off x="4501877" y="4787900"/>
            <a:ext cx="4001046"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311" name="Shape 1311"/>
          <p:cNvSpPr/>
          <p:nvPr/>
        </p:nvSpPr>
        <p:spPr>
          <a:xfrm>
            <a:off x="932408" y="2616200"/>
            <a:ext cx="11139984"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0000">
                <a:solidFill>
                  <a:srgbClr val="FFFFFF"/>
                </a:solidFill>
                <a:latin typeface="Open Sans Light"/>
                <a:ea typeface="Open Sans Light"/>
                <a:cs typeface="Open Sans Light"/>
                <a:sym typeface="Open Sans Light"/>
              </a:defRPr>
            </a:lvl1pPr>
          </a:lstStyle>
          <a:p>
            <a:r>
              <a:t>GROUP EXERCISE 1</a:t>
            </a:r>
          </a:p>
        </p:txBody>
      </p:sp>
      <p:pic>
        <p:nvPicPr>
          <p:cNvPr id="1312" name="pasted-image.png"/>
          <p:cNvPicPr>
            <a:picLocks noChangeAspect="1"/>
          </p:cNvPicPr>
          <p:nvPr/>
        </p:nvPicPr>
        <p:blipFill>
          <a:blip r:embed="rId4">
            <a:extLst/>
          </a:blip>
          <a:stretch>
            <a:fillRect/>
          </a:stretch>
        </p:blipFill>
        <p:spPr>
          <a:xfrm>
            <a:off x="5552449" y="1119022"/>
            <a:ext cx="1899902" cy="1573799"/>
          </a:xfrm>
          <a:prstGeom prst="rect">
            <a:avLst/>
          </a:prstGeom>
          <a:ln w="12700">
            <a:miter lim="400000"/>
          </a:ln>
        </p:spPr>
      </p:pic>
      <p:sp>
        <p:nvSpPr>
          <p:cNvPr id="1313" name="Shape 1313"/>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1">
            <a:satOff val="-36923"/>
            <a:lumOff val="15441"/>
          </a:schemeClr>
        </a:solidFill>
        <a:effectLst/>
      </p:bgPr>
    </p:bg>
    <p:spTree>
      <p:nvGrpSpPr>
        <p:cNvPr id="1" name=""/>
        <p:cNvGrpSpPr/>
        <p:nvPr/>
      </p:nvGrpSpPr>
      <p:grpSpPr>
        <a:xfrm>
          <a:off x="0" y="0"/>
          <a:ext cx="0" cy="0"/>
          <a:chOff x="0" y="0"/>
          <a:chExt cx="0" cy="0"/>
        </a:xfrm>
      </p:grpSpPr>
      <p:pic>
        <p:nvPicPr>
          <p:cNvPr id="1315"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pic>
        <p:nvPicPr>
          <p:cNvPr id="1316" name="image1.jpg"/>
          <p:cNvPicPr>
            <a:picLocks noChangeAspect="1"/>
          </p:cNvPicPr>
          <p:nvPr/>
        </p:nvPicPr>
        <p:blipFill>
          <a:blip r:embed="rId3">
            <a:extLst/>
          </a:blip>
          <a:stretch>
            <a:fillRect/>
          </a:stretch>
        </p:blipFill>
        <p:spPr>
          <a:xfrm>
            <a:off x="11939444" y="8691048"/>
            <a:ext cx="655160" cy="660401"/>
          </a:xfrm>
          <a:prstGeom prst="rect">
            <a:avLst/>
          </a:prstGeom>
          <a:ln w="12700">
            <a:miter lim="400000"/>
          </a:ln>
        </p:spPr>
      </p:pic>
      <p:sp>
        <p:nvSpPr>
          <p:cNvPr id="1317" name="Shape 1317"/>
          <p:cNvSpPr/>
          <p:nvPr/>
        </p:nvSpPr>
        <p:spPr>
          <a:xfrm>
            <a:off x="1149755" y="5333159"/>
            <a:ext cx="10705289" cy="325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300" b="1">
                <a:solidFill>
                  <a:srgbClr val="FFFFFF"/>
                </a:solidFill>
                <a:latin typeface="Calibri"/>
                <a:ea typeface="Calibri"/>
                <a:cs typeface="Calibri"/>
                <a:sym typeface="Calibri"/>
              </a:defRPr>
            </a:pPr>
            <a:r>
              <a:t>Pioneers, Connectors, Creatives </a:t>
            </a:r>
          </a:p>
          <a:p>
            <a:pPr>
              <a:defRPr sz="3000">
                <a:solidFill>
                  <a:srgbClr val="FFFFFF"/>
                </a:solidFill>
                <a:latin typeface="Calibri"/>
                <a:ea typeface="Calibri"/>
                <a:cs typeface="Calibri"/>
                <a:sym typeface="Calibri"/>
              </a:defRPr>
            </a:pPr>
            <a:r>
              <a:t>(In Groups of 4 or 5)</a:t>
            </a:r>
          </a:p>
          <a:p>
            <a:pPr>
              <a:defRPr sz="4300">
                <a:solidFill>
                  <a:srgbClr val="FFFFFF"/>
                </a:solidFill>
                <a:latin typeface="Calibri"/>
                <a:ea typeface="Calibri"/>
                <a:cs typeface="Calibri"/>
                <a:sym typeface="Calibri"/>
              </a:defRPr>
            </a:pPr>
            <a:r>
              <a:t>What practical advice would you offer Nurturers and Guardians as they seek to lead Creatives, Pioneers, and Connectors? </a:t>
            </a:r>
          </a:p>
        </p:txBody>
      </p:sp>
      <p:sp>
        <p:nvSpPr>
          <p:cNvPr id="1318" name="Shape 1318"/>
          <p:cNvSpPr/>
          <p:nvPr/>
        </p:nvSpPr>
        <p:spPr>
          <a:xfrm>
            <a:off x="932408" y="2610691"/>
            <a:ext cx="11139984" cy="182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10000">
                <a:solidFill>
                  <a:srgbClr val="FFFFFF"/>
                </a:solidFill>
                <a:latin typeface="Open Sans Light"/>
                <a:ea typeface="Open Sans Light"/>
                <a:cs typeface="Open Sans Light"/>
                <a:sym typeface="Open Sans Light"/>
              </a:defRPr>
            </a:lvl1pPr>
          </a:lstStyle>
          <a:p>
            <a:r>
              <a:t>GROUP EXERCISE 2</a:t>
            </a:r>
          </a:p>
        </p:txBody>
      </p:sp>
      <p:pic>
        <p:nvPicPr>
          <p:cNvPr id="1319" name="pasted-image.tif"/>
          <p:cNvPicPr>
            <a:picLocks noChangeAspect="1"/>
          </p:cNvPicPr>
          <p:nvPr/>
        </p:nvPicPr>
        <p:blipFill>
          <a:blip r:embed="rId4">
            <a:extLst/>
          </a:blip>
          <a:stretch>
            <a:fillRect/>
          </a:stretch>
        </p:blipFill>
        <p:spPr>
          <a:xfrm>
            <a:off x="5552449" y="1119022"/>
            <a:ext cx="1899902" cy="1573799"/>
          </a:xfrm>
          <a:prstGeom prst="rect">
            <a:avLst/>
          </a:prstGeom>
          <a:ln w="12700">
            <a:miter lim="400000"/>
          </a:ln>
        </p:spPr>
      </p:pic>
      <p:sp>
        <p:nvSpPr>
          <p:cNvPr id="1320" name="Shape 1320"/>
          <p:cNvSpPr/>
          <p:nvPr/>
        </p:nvSpPr>
        <p:spPr>
          <a:xfrm>
            <a:off x="3725750" y="4553370"/>
            <a:ext cx="5553300" cy="1"/>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321" name="Shape 1321"/>
          <p:cNvSpPr/>
          <p:nvPr/>
        </p:nvSpPr>
        <p:spPr>
          <a:xfrm>
            <a:off x="4501877" y="4787900"/>
            <a:ext cx="4001046" cy="0"/>
          </a:xfrm>
          <a:prstGeom prst="line">
            <a:avLst/>
          </a:prstGeom>
          <a:ln w="38100">
            <a:solidFill>
              <a:srgbClr val="FFFFFF"/>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322" name="Shape 1322"/>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FFFFFF"/>
                </a:solidFill>
                <a:latin typeface="Calibri"/>
                <a:ea typeface="Calibri"/>
                <a:cs typeface="Calibri"/>
                <a:sym typeface="Calibri"/>
              </a:defRPr>
            </a:lvl1pPr>
          </a:lstStyle>
          <a:p>
            <a:pPr>
              <a:defRPr sz="1800"/>
            </a:pPr>
            <a:r>
              <a:rPr sz="1700"/>
              <a:t>© GiANT WORLDWIDE</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4" name="Shape 1324"/>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325"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1326" name="Shape 132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1327" name="Shape 1327"/>
          <p:cNvSpPr/>
          <p:nvPr/>
        </p:nvSpPr>
        <p:spPr>
          <a:xfrm>
            <a:off x="723900" y="495300"/>
            <a:ext cx="10623011" cy="5080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sz="3300" cap="all">
                <a:solidFill>
                  <a:srgbClr val="53585F"/>
                </a:solidFill>
                <a:latin typeface="Calibri"/>
                <a:ea typeface="Calibri"/>
                <a:cs typeface="Calibri"/>
                <a:sym typeface="Calibri"/>
              </a:defRPr>
            </a:lvl1pPr>
          </a:lstStyle>
          <a:p>
            <a:pPr>
              <a:defRPr>
                <a:solidFill>
                  <a:srgbClr val="000000"/>
                </a:solidFill>
              </a:defRPr>
            </a:pPr>
            <a:r>
              <a:rPr>
                <a:solidFill>
                  <a:srgbClr val="53585F"/>
                </a:solidFill>
              </a:rPr>
              <a:t>5 VOICES | Build the Bridge for Nurturers &amp; Guardians</a:t>
            </a:r>
          </a:p>
        </p:txBody>
      </p:sp>
      <p:sp>
        <p:nvSpPr>
          <p:cNvPr id="1328" name="Shape 1328"/>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329" name="Shape 1329"/>
          <p:cNvSpPr/>
          <p:nvPr/>
        </p:nvSpPr>
        <p:spPr>
          <a:xfrm>
            <a:off x="871578" y="1649198"/>
            <a:ext cx="10397664"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617360" indent="-617360" algn="l">
              <a:buSzPct val="100000"/>
              <a:buFont typeface="Calibri"/>
              <a:buAutoNum type="arabicPeriod"/>
              <a:defRPr sz="4100">
                <a:solidFill>
                  <a:srgbClr val="535353"/>
                </a:solidFill>
                <a:latin typeface="Calibri"/>
                <a:ea typeface="Calibri"/>
                <a:cs typeface="Calibri"/>
                <a:sym typeface="Calibri"/>
              </a:defRPr>
            </a:lvl1pPr>
          </a:lstStyle>
          <a:p>
            <a:r>
              <a:t>Apologize! acknowledge your own tendencies</a:t>
            </a:r>
          </a:p>
        </p:txBody>
      </p:sp>
      <p:sp>
        <p:nvSpPr>
          <p:cNvPr id="1330" name="Shape 1330"/>
          <p:cNvSpPr/>
          <p:nvPr/>
        </p:nvSpPr>
        <p:spPr>
          <a:xfrm>
            <a:off x="874389" y="2413566"/>
            <a:ext cx="9957052"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617360" indent="-617360" algn="l">
              <a:buSzPct val="100000"/>
              <a:buFont typeface="Calibri"/>
              <a:buAutoNum type="arabicPeriod" startAt="2"/>
              <a:defRPr sz="4100">
                <a:solidFill>
                  <a:srgbClr val="535353"/>
                </a:solidFill>
                <a:latin typeface="Calibri"/>
                <a:ea typeface="Calibri"/>
                <a:cs typeface="Calibri"/>
                <a:sym typeface="Calibri"/>
              </a:defRPr>
            </a:lvl1pPr>
          </a:lstStyle>
          <a:p>
            <a:r>
              <a:t>Empower others to communicate the vision</a:t>
            </a:r>
          </a:p>
        </p:txBody>
      </p:sp>
      <p:sp>
        <p:nvSpPr>
          <p:cNvPr id="1331" name="Shape 1331"/>
          <p:cNvSpPr/>
          <p:nvPr/>
        </p:nvSpPr>
        <p:spPr>
          <a:xfrm>
            <a:off x="896516" y="3177933"/>
            <a:ext cx="11529831"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617360" indent="-617360" algn="l">
              <a:buSzPct val="100000"/>
              <a:buFont typeface="Calibri"/>
              <a:buAutoNum type="arabicPeriod" startAt="3"/>
              <a:defRPr sz="4100">
                <a:solidFill>
                  <a:srgbClr val="535353"/>
                </a:solidFill>
                <a:latin typeface="Calibri"/>
                <a:ea typeface="Calibri"/>
                <a:cs typeface="Calibri"/>
                <a:sym typeface="Calibri"/>
              </a:defRPr>
            </a:lvl1pPr>
          </a:lstStyle>
          <a:p>
            <a:r>
              <a:t>Take the time to develop long-term relational trust </a:t>
            </a:r>
          </a:p>
        </p:txBody>
      </p:sp>
      <p:sp>
        <p:nvSpPr>
          <p:cNvPr id="1332" name="Shape 1332"/>
          <p:cNvSpPr/>
          <p:nvPr/>
        </p:nvSpPr>
        <p:spPr>
          <a:xfrm>
            <a:off x="926665" y="3942301"/>
            <a:ext cx="8974892"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617360" indent="-617360" algn="l">
              <a:buSzPct val="100000"/>
              <a:buFont typeface="Calibri"/>
              <a:buAutoNum type="arabicPeriod" startAt="4"/>
              <a:defRPr sz="4100">
                <a:solidFill>
                  <a:srgbClr val="535353"/>
                </a:solidFill>
                <a:latin typeface="Calibri"/>
                <a:ea typeface="Calibri"/>
                <a:cs typeface="Calibri"/>
                <a:sym typeface="Calibri"/>
              </a:defRPr>
            </a:lvl1pPr>
          </a:lstStyle>
          <a:p>
            <a:r>
              <a:t>Remain sensitive to the pace of change</a:t>
            </a:r>
          </a:p>
        </p:txBody>
      </p:sp>
      <p:sp>
        <p:nvSpPr>
          <p:cNvPr id="1333" name="Shape 1333"/>
          <p:cNvSpPr/>
          <p:nvPr/>
        </p:nvSpPr>
        <p:spPr>
          <a:xfrm>
            <a:off x="925188" y="4706669"/>
            <a:ext cx="9957053"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17360" indent="-617360" algn="l">
              <a:buSzPct val="100000"/>
              <a:buFont typeface="Calibri"/>
              <a:buAutoNum type="arabicPeriod" startAt="5"/>
              <a:defRPr sz="4100">
                <a:solidFill>
                  <a:srgbClr val="535353"/>
                </a:solidFill>
                <a:latin typeface="Calibri"/>
                <a:ea typeface="Calibri"/>
                <a:cs typeface="Calibri"/>
                <a:sym typeface="Calibri"/>
              </a:defRPr>
            </a:lvl1pPr>
          </a:lstStyle>
          <a:p>
            <a:r>
              <a:t>Don’t press the gas, help them take their foot off the brake</a:t>
            </a:r>
          </a:p>
        </p:txBody>
      </p:sp>
      <p:sp>
        <p:nvSpPr>
          <p:cNvPr id="1334" name="Shape 1334"/>
          <p:cNvSpPr/>
          <p:nvPr/>
        </p:nvSpPr>
        <p:spPr>
          <a:xfrm>
            <a:off x="845051" y="6077955"/>
            <a:ext cx="10245878" cy="137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17360" indent="-617360" algn="l">
              <a:buSzPct val="100000"/>
              <a:buFont typeface="Calibri"/>
              <a:buAutoNum type="arabicPeriod" startAt="6"/>
              <a:defRPr sz="4100">
                <a:solidFill>
                  <a:srgbClr val="535353"/>
                </a:solidFill>
                <a:latin typeface="Calibri"/>
                <a:ea typeface="Calibri"/>
                <a:cs typeface="Calibri"/>
                <a:sym typeface="Calibri"/>
              </a:defRPr>
            </a:pPr>
            <a:r>
              <a:t>Run a pilot project wherever possible </a:t>
            </a:r>
          </a:p>
          <a:p>
            <a:pPr marL="617360" indent="-617360" algn="l">
              <a:buSzPct val="100000"/>
              <a:buFont typeface="Calibri"/>
              <a:buAutoNum type="arabicPeriod" startAt="6"/>
              <a:defRPr sz="4100">
                <a:solidFill>
                  <a:srgbClr val="535353"/>
                </a:solidFill>
                <a:latin typeface="Calibri"/>
                <a:ea typeface="Calibri"/>
                <a:cs typeface="Calibri"/>
                <a:sym typeface="Calibri"/>
              </a:defRPr>
            </a:pPr>
            <a:r>
              <a:t>Value and affirm the contributions they bring</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3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3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13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13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13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9" grpId="1" animBg="1" advAuto="0"/>
      <p:bldP spid="1330" grpId="2" animBg="1" advAuto="0"/>
      <p:bldP spid="1331" grpId="3" animBg="1" advAuto="0"/>
      <p:bldP spid="1332" grpId="4" animBg="1" advAuto="0"/>
      <p:bldP spid="1333" grpId="5" animBg="1" advAuto="0"/>
      <p:bldP spid="1334" grpId="6" animBg="1" advAuto="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6" name="Shape 133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pic>
        <p:nvPicPr>
          <p:cNvPr id="1337"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
        <p:nvSpPr>
          <p:cNvPr id="1338" name="Shape 133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sp>
        <p:nvSpPr>
          <p:cNvPr id="1339" name="Shape 1339"/>
          <p:cNvSpPr/>
          <p:nvPr/>
        </p:nvSpPr>
        <p:spPr>
          <a:xfrm>
            <a:off x="723900" y="495300"/>
            <a:ext cx="10644294" cy="5080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l">
              <a:defRPr sz="3300" cap="all">
                <a:solidFill>
                  <a:srgbClr val="53585F"/>
                </a:solidFill>
                <a:latin typeface="Calibri"/>
                <a:ea typeface="Calibri"/>
                <a:cs typeface="Calibri"/>
                <a:sym typeface="Calibri"/>
              </a:defRPr>
            </a:lvl1pPr>
          </a:lstStyle>
          <a:p>
            <a:pPr>
              <a:defRPr>
                <a:solidFill>
                  <a:srgbClr val="000000"/>
                </a:solidFill>
              </a:defRPr>
            </a:pPr>
            <a:r>
              <a:rPr>
                <a:solidFill>
                  <a:srgbClr val="53585F"/>
                </a:solidFill>
              </a:rPr>
              <a:t>5 VOICES | Leading Creatives, pioneers and connectors </a:t>
            </a:r>
          </a:p>
        </p:txBody>
      </p:sp>
      <p:sp>
        <p:nvSpPr>
          <p:cNvPr id="1340" name="Shape 1340"/>
          <p:cNvSpPr/>
          <p:nvPr/>
        </p:nvSpPr>
        <p:spPr>
          <a:xfrm flipH="1" flipV="1">
            <a:off x="797217" y="1187448"/>
            <a:ext cx="978734" cy="3"/>
          </a:xfrm>
          <a:prstGeom prst="line">
            <a:avLst/>
          </a:prstGeom>
          <a:ln w="38100">
            <a:solidFill>
              <a:srgbClr val="BC2306"/>
            </a:solidFill>
            <a:miter lim="400000"/>
          </a:ln>
        </p:spPr>
        <p:txBody>
          <a:bodyPr lIns="45718" tIns="45718" rIns="45718" bIns="45718"/>
          <a:lstStyle/>
          <a:p>
            <a:pPr algn="l" defTabSz="457200">
              <a:defRPr sz="1200">
                <a:latin typeface="+mn-lt"/>
                <a:ea typeface="+mn-ea"/>
                <a:cs typeface="+mn-cs"/>
                <a:sym typeface="Helvetica"/>
              </a:defRPr>
            </a:pPr>
            <a:endParaRPr/>
          </a:p>
        </p:txBody>
      </p:sp>
      <p:sp>
        <p:nvSpPr>
          <p:cNvPr id="1341" name="Shape 1341"/>
          <p:cNvSpPr/>
          <p:nvPr/>
        </p:nvSpPr>
        <p:spPr>
          <a:xfrm>
            <a:off x="832065" y="1675865"/>
            <a:ext cx="11340670"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17360" indent="-617360" algn="l">
              <a:lnSpc>
                <a:spcPct val="140000"/>
              </a:lnSpc>
              <a:buSzPct val="100000"/>
              <a:buFont typeface="Calibri"/>
              <a:buAutoNum type="arabicPeriod"/>
              <a:defRPr sz="4100">
                <a:solidFill>
                  <a:srgbClr val="535353"/>
                </a:solidFill>
                <a:latin typeface="Calibri"/>
                <a:ea typeface="Calibri"/>
                <a:cs typeface="Calibri"/>
                <a:sym typeface="Calibri"/>
              </a:defRPr>
            </a:pPr>
            <a:r>
              <a:t>Apologize! acknowledge your own tendencies</a:t>
            </a:r>
          </a:p>
          <a:p>
            <a:pPr marL="617360" indent="-617360" algn="l">
              <a:lnSpc>
                <a:spcPct val="140000"/>
              </a:lnSpc>
              <a:buSzPct val="100000"/>
              <a:buFont typeface="Calibri"/>
              <a:buAutoNum type="arabicPeriod"/>
              <a:defRPr sz="4100">
                <a:solidFill>
                  <a:srgbClr val="535353"/>
                </a:solidFill>
                <a:latin typeface="Calibri"/>
                <a:ea typeface="Calibri"/>
                <a:cs typeface="Calibri"/>
                <a:sym typeface="Calibri"/>
              </a:defRPr>
            </a:pPr>
            <a:r>
              <a:t>Don’t be intimidated - lead in your own identity</a:t>
            </a:r>
          </a:p>
          <a:p>
            <a:pPr marL="617360" indent="-617360" algn="l">
              <a:lnSpc>
                <a:spcPct val="140000"/>
              </a:lnSpc>
              <a:buSzPct val="100000"/>
              <a:buFont typeface="Calibri"/>
              <a:buAutoNum type="arabicPeriod" startAt="3"/>
              <a:defRPr sz="4100">
                <a:solidFill>
                  <a:srgbClr val="535353"/>
                </a:solidFill>
                <a:latin typeface="Calibri"/>
                <a:ea typeface="Calibri"/>
                <a:cs typeface="Calibri"/>
                <a:sym typeface="Calibri"/>
              </a:defRPr>
            </a:pPr>
            <a:r>
              <a:t>Clarify expectations but avoid micro management</a:t>
            </a:r>
          </a:p>
          <a:p>
            <a:pPr marL="617360" indent="-617360" algn="l">
              <a:lnSpc>
                <a:spcPct val="140000"/>
              </a:lnSpc>
              <a:buSzPct val="100000"/>
              <a:buFont typeface="Calibri"/>
              <a:buAutoNum type="arabicPeriod" startAt="3"/>
              <a:defRPr sz="4100">
                <a:solidFill>
                  <a:srgbClr val="535353"/>
                </a:solidFill>
                <a:latin typeface="Calibri"/>
                <a:ea typeface="Calibri"/>
                <a:cs typeface="Calibri"/>
                <a:sym typeface="Calibri"/>
              </a:defRPr>
            </a:pPr>
            <a:r>
              <a:t>Use venture capital principles to stay ahead </a:t>
            </a:r>
          </a:p>
          <a:p>
            <a:pPr marL="617360" indent="-617360" algn="l">
              <a:lnSpc>
                <a:spcPct val="140000"/>
              </a:lnSpc>
              <a:buSzPct val="100000"/>
              <a:buFont typeface="Calibri"/>
              <a:buAutoNum type="arabicPeriod" startAt="3"/>
              <a:defRPr sz="4100">
                <a:solidFill>
                  <a:srgbClr val="535353"/>
                </a:solidFill>
                <a:latin typeface="Calibri"/>
                <a:ea typeface="Calibri"/>
                <a:cs typeface="Calibri"/>
                <a:sym typeface="Calibri"/>
              </a:defRPr>
            </a:pPr>
            <a:r>
              <a:t>Ask - “If you were CEO what would you change?”</a:t>
            </a:r>
          </a:p>
          <a:p>
            <a:pPr marL="617360" indent="-617360" algn="l">
              <a:lnSpc>
                <a:spcPct val="140000"/>
              </a:lnSpc>
              <a:buSzPct val="100000"/>
              <a:buFont typeface="Calibri"/>
              <a:buAutoNum type="arabicPeriod" startAt="3"/>
              <a:defRPr sz="4100">
                <a:solidFill>
                  <a:srgbClr val="535353"/>
                </a:solidFill>
                <a:latin typeface="Calibri"/>
                <a:ea typeface="Calibri"/>
                <a:cs typeface="Calibri"/>
                <a:sym typeface="Calibri"/>
              </a:defRPr>
            </a:pPr>
            <a:r>
              <a:t>Learn how to harness their energy and expertise</a:t>
            </a:r>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 grpId="1" animBg="1" advAuto="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 name="Shape 1343"/>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1344" name="Shape 1344"/>
          <p:cNvSpPr/>
          <p:nvPr/>
        </p:nvSpPr>
        <p:spPr>
          <a:xfrm>
            <a:off x="3619184" y="4332194"/>
            <a:ext cx="1784141" cy="10892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3200">
                <a:solidFill>
                  <a:srgbClr val="C60822"/>
                </a:solidFill>
                <a:latin typeface="Calibri"/>
                <a:ea typeface="Calibri"/>
                <a:cs typeface="Calibri"/>
                <a:sym typeface="Calibri"/>
              </a:defRPr>
            </a:pPr>
            <a:r>
              <a:t>KNOW</a:t>
            </a:r>
          </a:p>
          <a:p>
            <a:pPr defTabSz="567017">
              <a:defRPr sz="3200">
                <a:latin typeface="Calibri"/>
                <a:ea typeface="Calibri"/>
                <a:cs typeface="Calibri"/>
                <a:sym typeface="Calibri"/>
              </a:defRPr>
            </a:pPr>
            <a:r>
              <a:t>YOURSELF</a:t>
            </a:r>
          </a:p>
        </p:txBody>
      </p:sp>
      <p:sp>
        <p:nvSpPr>
          <p:cNvPr id="1345" name="Shape 1345"/>
          <p:cNvSpPr/>
          <p:nvPr/>
        </p:nvSpPr>
        <p:spPr>
          <a:xfrm>
            <a:off x="7630836" y="4332194"/>
            <a:ext cx="1784141" cy="10892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3200">
                <a:solidFill>
                  <a:srgbClr val="C60822"/>
                </a:solidFill>
                <a:latin typeface="Calibri"/>
                <a:ea typeface="Calibri"/>
                <a:cs typeface="Calibri"/>
                <a:sym typeface="Calibri"/>
              </a:defRPr>
            </a:pPr>
            <a:r>
              <a:t>LEAD</a:t>
            </a:r>
          </a:p>
          <a:p>
            <a:pPr defTabSz="567017">
              <a:defRPr sz="3200">
                <a:latin typeface="Calibri"/>
                <a:ea typeface="Calibri"/>
                <a:cs typeface="Calibri"/>
                <a:sym typeface="Calibri"/>
              </a:defRPr>
            </a:pPr>
            <a:r>
              <a:t>YOURSELF</a:t>
            </a:r>
          </a:p>
        </p:txBody>
      </p:sp>
      <p:sp>
        <p:nvSpPr>
          <p:cNvPr id="1346" name="Shape 1346"/>
          <p:cNvSpPr/>
          <p:nvPr/>
        </p:nvSpPr>
        <p:spPr>
          <a:xfrm>
            <a:off x="1084571" y="4654382"/>
            <a:ext cx="1217032"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REALITY</a:t>
            </a:r>
          </a:p>
        </p:txBody>
      </p:sp>
      <p:sp>
        <p:nvSpPr>
          <p:cNvPr id="1347" name="Shape 1347"/>
          <p:cNvSpPr/>
          <p:nvPr/>
        </p:nvSpPr>
        <p:spPr>
          <a:xfrm>
            <a:off x="10737684" y="4654382"/>
            <a:ext cx="1332311"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ACTIONS</a:t>
            </a:r>
          </a:p>
        </p:txBody>
      </p:sp>
      <p:sp>
        <p:nvSpPr>
          <p:cNvPr id="1348" name="Shape 1348"/>
          <p:cNvSpPr/>
          <p:nvPr/>
        </p:nvSpPr>
        <p:spPr>
          <a:xfrm>
            <a:off x="5329739" y="2312198"/>
            <a:ext cx="2345322"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CONSEQUENCES</a:t>
            </a:r>
          </a:p>
        </p:txBody>
      </p:sp>
      <p:sp>
        <p:nvSpPr>
          <p:cNvPr id="1349" name="Shape 1349"/>
          <p:cNvSpPr/>
          <p:nvPr/>
        </p:nvSpPr>
        <p:spPr>
          <a:xfrm>
            <a:off x="5608676" y="7025435"/>
            <a:ext cx="1816809" cy="444836"/>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b="1">
                <a:latin typeface="Calibri"/>
                <a:ea typeface="Calibri"/>
                <a:cs typeface="Calibri"/>
                <a:sym typeface="Calibri"/>
              </a:defRPr>
            </a:lvl1pPr>
          </a:lstStyle>
          <a:p>
            <a:r>
              <a:t>TENDENCIES</a:t>
            </a:r>
          </a:p>
        </p:txBody>
      </p:sp>
      <p:sp>
        <p:nvSpPr>
          <p:cNvPr id="1356" name="Shape 1356"/>
          <p:cNvSpPr/>
          <p:nvPr/>
        </p:nvSpPr>
        <p:spPr>
          <a:xfrm>
            <a:off x="8395717" y="5615921"/>
            <a:ext cx="2244925" cy="1474249"/>
          </a:xfrm>
          <a:custGeom>
            <a:avLst/>
            <a:gdLst/>
            <a:ahLst/>
            <a:cxnLst>
              <a:cxn ang="0">
                <a:pos x="wd2" y="hd2"/>
              </a:cxn>
              <a:cxn ang="5400000">
                <a:pos x="wd2" y="hd2"/>
              </a:cxn>
              <a:cxn ang="10800000">
                <a:pos x="wd2" y="hd2"/>
              </a:cxn>
              <a:cxn ang="16200000">
                <a:pos x="wd2" y="hd2"/>
              </a:cxn>
            </a:cxnLst>
            <a:rect l="0" t="0" r="r" b="b"/>
            <a:pathLst>
              <a:path w="21600" h="20807" extrusionOk="0">
                <a:moveTo>
                  <a:pt x="0" y="20735"/>
                </a:moveTo>
                <a:cubicBezTo>
                  <a:pt x="10164" y="21600"/>
                  <a:pt x="17364" y="14688"/>
                  <a:pt x="21600" y="0"/>
                </a:cubicBezTo>
              </a:path>
            </a:pathLst>
          </a:custGeom>
          <a:ln w="38100">
            <a:solidFill>
              <a:srgbClr val="53585F"/>
            </a:solidFill>
            <a:custDash>
              <a:ds d="200000" sp="200000"/>
            </a:custDash>
            <a:miter lim="400000"/>
            <a:tailEnd type="triangle"/>
          </a:ln>
        </p:spPr>
        <p:txBody>
          <a:bodyPr/>
          <a:lstStyle/>
          <a:p>
            <a:endParaRPr/>
          </a:p>
        </p:txBody>
      </p:sp>
      <p:sp>
        <p:nvSpPr>
          <p:cNvPr id="1351" name="Shape 1351"/>
          <p:cNvSpPr/>
          <p:nvPr/>
        </p:nvSpPr>
        <p:spPr>
          <a:xfrm rot="19303586">
            <a:off x="9419274" y="6775823"/>
            <a:ext cx="1654772" cy="5050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defTabSz="567017">
              <a:defRPr sz="2600">
                <a:solidFill>
                  <a:srgbClr val="53585F"/>
                </a:solidFill>
                <a:latin typeface="Calibri"/>
                <a:ea typeface="Calibri"/>
                <a:cs typeface="Calibri"/>
                <a:sym typeface="Calibri"/>
              </a:defRPr>
            </a:lvl1pPr>
          </a:lstStyle>
          <a:p>
            <a:r>
              <a:t>(PATTERNS)</a:t>
            </a:r>
          </a:p>
        </p:txBody>
      </p:sp>
      <p:sp>
        <p:nvSpPr>
          <p:cNvPr id="1352" name="Shape 1352"/>
          <p:cNvSpPr/>
          <p:nvPr/>
        </p:nvSpPr>
        <p:spPr>
          <a:xfrm>
            <a:off x="744810" y="617813"/>
            <a:ext cx="5847521"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KNOW YOURSELF TO LEAD YOURSELF</a:t>
            </a:r>
          </a:p>
        </p:txBody>
      </p:sp>
      <p:pic>
        <p:nvPicPr>
          <p:cNvPr id="1353" name="Infinity Loop Project.png"/>
          <p:cNvPicPr>
            <a:picLocks noChangeAspect="1"/>
          </p:cNvPicPr>
          <p:nvPr/>
        </p:nvPicPr>
        <p:blipFill>
          <a:blip r:embed="rId2">
            <a:alphaModFix amt="88726"/>
            <a:extLst/>
          </a:blip>
          <a:srcRect t="24005" b="24005"/>
          <a:stretch>
            <a:fillRect/>
          </a:stretch>
        </p:blipFill>
        <p:spPr>
          <a:xfrm>
            <a:off x="2389331" y="2730831"/>
            <a:ext cx="8255499" cy="4291938"/>
          </a:xfrm>
          <a:prstGeom prst="rect">
            <a:avLst/>
          </a:prstGeom>
          <a:ln w="3175">
            <a:miter lim="400000"/>
          </a:ln>
          <a:effectLst>
            <a:outerShdw dir="5400000" rotWithShape="0">
              <a:srgbClr val="A6AAA9"/>
            </a:outerShdw>
          </a:effectLst>
        </p:spPr>
      </p:pic>
      <p:sp>
        <p:nvSpPr>
          <p:cNvPr id="1354" name="Shape 1354"/>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pic>
        <p:nvPicPr>
          <p:cNvPr id="1355"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8" name="Shape 1358"/>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1359" name="Shape 1359"/>
          <p:cNvSpPr/>
          <p:nvPr/>
        </p:nvSpPr>
        <p:spPr>
          <a:xfrm>
            <a:off x="4527064" y="1255543"/>
            <a:ext cx="4160803" cy="7209019"/>
          </a:xfrm>
          <a:prstGeom prst="rect">
            <a:avLst/>
          </a:prstGeom>
          <a:ln w="12700">
            <a:miter lim="400000"/>
          </a:ln>
          <a:extLst>
            <a:ext uri="{C572A759-6A51-4108-AA02-DFA0A04FC94B}">
              <ma14:wrappingTextBoxFlag xmlns:ma14="http://schemas.microsoft.com/office/mac/drawingml/2011/main" val="1"/>
            </a:ext>
          </a:extLst>
        </p:spPr>
        <p:txBody>
          <a:bodyPr wrap="none" lIns="63749" tIns="63749" rIns="63749" bIns="63749" anchor="ctr">
            <a:spAutoFit/>
          </a:bodyPr>
          <a:lstStyle/>
          <a:p>
            <a:pPr defTabSz="733113">
              <a:lnSpc>
                <a:spcPct val="180000"/>
              </a:lnSpc>
              <a:defRPr sz="2200">
                <a:latin typeface="Calibri"/>
                <a:ea typeface="Calibri"/>
                <a:cs typeface="Calibri"/>
                <a:sym typeface="Calibri"/>
              </a:defRPr>
            </a:pPr>
            <a:r>
              <a:rPr sz="5600" dirty="0">
                <a:solidFill>
                  <a:srgbClr val="53585F"/>
                </a:solidFill>
              </a:rPr>
              <a:t>INTENTIONAL</a:t>
            </a:r>
          </a:p>
          <a:p>
            <a:pPr defTabSz="733113">
              <a:lnSpc>
                <a:spcPct val="180000"/>
              </a:lnSpc>
              <a:defRPr sz="2200">
                <a:latin typeface="Calibri"/>
                <a:ea typeface="Calibri"/>
                <a:cs typeface="Calibri"/>
                <a:sym typeface="Calibri"/>
              </a:defRPr>
            </a:pPr>
            <a:endParaRPr sz="5600" dirty="0">
              <a:solidFill>
                <a:srgbClr val="53585F"/>
              </a:solidFill>
            </a:endParaRPr>
          </a:p>
          <a:p>
            <a:pPr defTabSz="733113">
              <a:lnSpc>
                <a:spcPct val="180000"/>
              </a:lnSpc>
              <a:defRPr sz="2200">
                <a:latin typeface="Calibri"/>
                <a:ea typeface="Calibri"/>
                <a:cs typeface="Calibri"/>
                <a:sym typeface="Calibri"/>
              </a:defRPr>
            </a:pPr>
            <a:endParaRPr sz="5600" dirty="0">
              <a:solidFill>
                <a:srgbClr val="53585F"/>
              </a:solidFill>
            </a:endParaRPr>
          </a:p>
          <a:p>
            <a:pPr defTabSz="733113">
              <a:lnSpc>
                <a:spcPct val="180000"/>
              </a:lnSpc>
              <a:defRPr sz="2200">
                <a:latin typeface="Calibri"/>
                <a:ea typeface="Calibri"/>
                <a:cs typeface="Calibri"/>
                <a:sym typeface="Calibri"/>
              </a:defRPr>
            </a:pPr>
            <a:endParaRPr sz="5600" dirty="0">
              <a:solidFill>
                <a:srgbClr val="53585F"/>
              </a:solidFill>
            </a:endParaRPr>
          </a:p>
          <a:p>
            <a:pPr defTabSz="733113">
              <a:lnSpc>
                <a:spcPct val="180000"/>
              </a:lnSpc>
              <a:defRPr sz="2200">
                <a:latin typeface="Calibri"/>
                <a:ea typeface="Calibri"/>
                <a:cs typeface="Calibri"/>
                <a:sym typeface="Calibri"/>
              </a:defRPr>
            </a:pPr>
            <a:r>
              <a:rPr sz="5600" dirty="0">
                <a:solidFill>
                  <a:srgbClr val="53585F"/>
                </a:solidFill>
              </a:rPr>
              <a:t>ACCIDENTAL</a:t>
            </a:r>
          </a:p>
        </p:txBody>
      </p:sp>
      <p:pic>
        <p:nvPicPr>
          <p:cNvPr id="1360" name="5 Circles of Influence PNG.png"/>
          <p:cNvPicPr>
            <a:picLocks noChangeAspect="1"/>
          </p:cNvPicPr>
          <p:nvPr/>
        </p:nvPicPr>
        <p:blipFill>
          <a:blip r:embed="rId2">
            <a:extLst/>
          </a:blip>
          <a:stretch>
            <a:fillRect/>
          </a:stretch>
        </p:blipFill>
        <p:spPr>
          <a:xfrm>
            <a:off x="4002040" y="2577501"/>
            <a:ext cx="5210851" cy="5210852"/>
          </a:xfrm>
          <a:prstGeom prst="rect">
            <a:avLst/>
          </a:prstGeom>
          <a:ln w="12700">
            <a:miter lim="400000"/>
          </a:ln>
        </p:spPr>
      </p:pic>
      <p:sp>
        <p:nvSpPr>
          <p:cNvPr id="1361" name="Shape 1361"/>
          <p:cNvSpPr/>
          <p:nvPr/>
        </p:nvSpPr>
        <p:spPr>
          <a:xfrm flipV="1">
            <a:off x="7014405" y="3366657"/>
            <a:ext cx="1392753" cy="1392752"/>
          </a:xfrm>
          <a:prstGeom prst="line">
            <a:avLst/>
          </a:prstGeom>
          <a:ln w="88900">
            <a:solidFill>
              <a:srgbClr val="FFFFFF">
                <a:alpha val="49333"/>
              </a:srgbClr>
            </a:solidFill>
            <a:miter lim="400000"/>
            <a:tailEnd type="triangle"/>
          </a:ln>
        </p:spPr>
        <p:txBody>
          <a:bodyPr lIns="57372" tIns="57372" rIns="57372" bIns="57372"/>
          <a:lstStyle/>
          <a:p>
            <a:pPr algn="l" defTabSz="573741">
              <a:defRPr sz="1400">
                <a:latin typeface="+mn-lt"/>
                <a:ea typeface="+mn-ea"/>
                <a:cs typeface="+mn-cs"/>
                <a:sym typeface="Helvetica"/>
              </a:defRPr>
            </a:pPr>
            <a:endParaRPr/>
          </a:p>
        </p:txBody>
      </p:sp>
      <p:sp>
        <p:nvSpPr>
          <p:cNvPr id="1362" name="Shape 1362"/>
          <p:cNvSpPr/>
          <p:nvPr/>
        </p:nvSpPr>
        <p:spPr>
          <a:xfrm>
            <a:off x="730059" y="8954582"/>
            <a:ext cx="1981166" cy="337013"/>
          </a:xfrm>
          <a:prstGeom prst="rect">
            <a:avLst/>
          </a:prstGeom>
          <a:ln w="12700">
            <a:miter lim="400000"/>
          </a:ln>
          <a:extLst>
            <a:ext uri="{C572A759-6A51-4108-AA02-DFA0A04FC94B}">
              <ma14:wrappingTextBoxFlag xmlns:ma14="http://schemas.microsoft.com/office/mac/drawingml/2011/main" val="1"/>
            </a:ext>
          </a:extLst>
        </p:spPr>
        <p:txBody>
          <a:bodyPr wrap="none" lIns="47855" tIns="47855" rIns="47855" bIns="47855">
            <a:spAutoFit/>
          </a:bodyPr>
          <a:lstStyle>
            <a:lvl1pPr algn="l" defTabSz="550339">
              <a:defRPr sz="1600">
                <a:solidFill>
                  <a:srgbClr val="53585F"/>
                </a:solidFill>
                <a:latin typeface="Calibri"/>
                <a:ea typeface="Calibri"/>
                <a:cs typeface="Calibri"/>
                <a:sym typeface="Calibri"/>
              </a:defRPr>
            </a:lvl1pPr>
          </a:lstStyle>
          <a:p>
            <a:pPr>
              <a:defRPr sz="2200">
                <a:solidFill>
                  <a:srgbClr val="000000"/>
                </a:solidFill>
              </a:defRPr>
            </a:pPr>
            <a:r>
              <a:rPr sz="1600">
                <a:solidFill>
                  <a:srgbClr val="53585F"/>
                </a:solidFill>
              </a:rPr>
              <a:t>© GiANT WORLDWIDE</a:t>
            </a:r>
          </a:p>
        </p:txBody>
      </p:sp>
      <p:sp>
        <p:nvSpPr>
          <p:cNvPr id="1363" name="Shape 1363"/>
          <p:cNvSpPr/>
          <p:nvPr/>
        </p:nvSpPr>
        <p:spPr>
          <a:xfrm>
            <a:off x="744810" y="617814"/>
            <a:ext cx="3948100" cy="568511"/>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pPr>
              <a:defRPr sz="2200">
                <a:solidFill>
                  <a:srgbClr val="000000"/>
                </a:solidFill>
              </a:defRPr>
            </a:pPr>
            <a:r>
              <a:rPr sz="3000">
                <a:solidFill>
                  <a:srgbClr val="53585F"/>
                </a:solidFill>
              </a:rPr>
              <a:t>5 CIRCLES OF INFLUENCE</a:t>
            </a:r>
          </a:p>
        </p:txBody>
      </p:sp>
      <p:pic>
        <p:nvPicPr>
          <p:cNvPr id="1364" name="image1.jpg"/>
          <p:cNvPicPr>
            <a:picLocks noChangeAspect="1"/>
          </p:cNvPicPr>
          <p:nvPr/>
        </p:nvPicPr>
        <p:blipFill>
          <a:blip r:embed="rId3">
            <a:extLst/>
          </a:blip>
          <a:stretch>
            <a:fillRect/>
          </a:stretch>
        </p:blipFill>
        <p:spPr>
          <a:xfrm>
            <a:off x="11914044" y="8652948"/>
            <a:ext cx="655160" cy="660401"/>
          </a:xfrm>
          <a:prstGeom prst="rect">
            <a:avLst/>
          </a:prstGeom>
          <a:ln w="12700">
            <a:miter lim="400000"/>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 name="Shape 1366"/>
          <p:cNvSpPr/>
          <p:nvPr/>
        </p:nvSpPr>
        <p:spPr>
          <a:xfrm>
            <a:off x="344338" y="335644"/>
            <a:ext cx="12316124" cy="9082312"/>
          </a:xfrm>
          <a:prstGeom prst="rect">
            <a:avLst/>
          </a:prstGeom>
          <a:solidFill>
            <a:srgbClr val="DEE6EF"/>
          </a:solidFill>
          <a:ln w="12700">
            <a:miter lim="400000"/>
          </a:ln>
        </p:spPr>
        <p:txBody>
          <a:bodyPr lIns="50800" tIns="50800" rIns="50800" bIns="50800" anchor="ctr"/>
          <a:lstStyle/>
          <a:p>
            <a:endParaRPr/>
          </a:p>
        </p:txBody>
      </p:sp>
      <p:sp>
        <p:nvSpPr>
          <p:cNvPr id="1367" name="Shape 1367"/>
          <p:cNvSpPr/>
          <p:nvPr/>
        </p:nvSpPr>
        <p:spPr>
          <a:xfrm>
            <a:off x="744810" y="617813"/>
            <a:ext cx="4780238"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SUPPORT CHALLENGE MATRIX</a:t>
            </a:r>
          </a:p>
        </p:txBody>
      </p:sp>
      <p:sp>
        <p:nvSpPr>
          <p:cNvPr id="1368" name="Shape 1368"/>
          <p:cNvSpPr/>
          <p:nvPr/>
        </p:nvSpPr>
        <p:spPr>
          <a:xfrm flipV="1">
            <a:off x="6497369" y="1966083"/>
            <a:ext cx="1" cy="5821434"/>
          </a:xfrm>
          <a:prstGeom prst="line">
            <a:avLst/>
          </a:prstGeom>
          <a:ln w="63500">
            <a:solidFill>
              <a:srgbClr val="AB2B36"/>
            </a:solidFill>
            <a:miter lim="400000"/>
            <a:headEnd type="triangle"/>
            <a:tailEnd type="triangle"/>
          </a:ln>
          <a:effectLst>
            <a:outerShdw blurRad="1270000" rotWithShape="0">
              <a:srgbClr val="000000">
                <a:alpha val="75000"/>
              </a:srgbClr>
            </a:outerShdw>
          </a:effectLst>
        </p:spPr>
        <p:txBody>
          <a:bodyPr lIns="49305" tIns="49305" rIns="49305" bIns="49305" anchor="ctr"/>
          <a:lstStyle/>
          <a:p>
            <a:pPr>
              <a:defRPr sz="2200"/>
            </a:pPr>
            <a:endParaRPr/>
          </a:p>
        </p:txBody>
      </p:sp>
      <p:sp>
        <p:nvSpPr>
          <p:cNvPr id="1369" name="Shape 1369"/>
          <p:cNvSpPr/>
          <p:nvPr/>
        </p:nvSpPr>
        <p:spPr>
          <a:xfrm>
            <a:off x="3600417" y="4876800"/>
            <a:ext cx="5793905" cy="0"/>
          </a:xfrm>
          <a:prstGeom prst="line">
            <a:avLst/>
          </a:prstGeom>
          <a:ln w="63500">
            <a:solidFill>
              <a:srgbClr val="AB2B36"/>
            </a:solidFill>
            <a:miter lim="400000"/>
            <a:headEnd type="triangle"/>
            <a:tailEnd type="triangle"/>
          </a:ln>
        </p:spPr>
        <p:txBody>
          <a:bodyPr lIns="49305" tIns="49305" rIns="49305" bIns="49305" anchor="ctr"/>
          <a:lstStyle/>
          <a:p>
            <a:pPr>
              <a:defRPr sz="2200"/>
            </a:pPr>
            <a:endParaRPr/>
          </a:p>
        </p:txBody>
      </p:sp>
      <p:sp>
        <p:nvSpPr>
          <p:cNvPr id="1370" name="Shape 1370"/>
          <p:cNvSpPr/>
          <p:nvPr/>
        </p:nvSpPr>
        <p:spPr>
          <a:xfrm>
            <a:off x="2502227" y="2553559"/>
            <a:ext cx="3335302"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solidFill>
                  <a:srgbClr val="F6A500"/>
                </a:solidFill>
                <a:latin typeface="Calibri"/>
                <a:ea typeface="Calibri"/>
                <a:cs typeface="Calibri"/>
                <a:sym typeface="Calibri"/>
              </a:defRPr>
            </a:pPr>
            <a:r>
              <a:t>PROTECTOR</a:t>
            </a:r>
          </a:p>
          <a:p>
            <a:pPr>
              <a:defRPr sz="2400">
                <a:solidFill>
                  <a:srgbClr val="53585F"/>
                </a:solidFill>
                <a:latin typeface="Calibri"/>
                <a:ea typeface="Calibri"/>
                <a:cs typeface="Calibri"/>
                <a:sym typeface="Calibri"/>
              </a:defRPr>
            </a:pPr>
            <a:r>
              <a:t>Culture of Entitlement</a:t>
            </a:r>
          </a:p>
          <a:p>
            <a:pPr>
              <a:defRPr sz="2400">
                <a:solidFill>
                  <a:srgbClr val="53585F"/>
                </a:solidFill>
                <a:latin typeface="Calibri"/>
                <a:ea typeface="Calibri"/>
                <a:cs typeface="Calibri"/>
                <a:sym typeface="Calibri"/>
              </a:defRPr>
            </a:pPr>
            <a:r>
              <a:t>and Mistrust</a:t>
            </a:r>
          </a:p>
        </p:txBody>
      </p:sp>
      <p:sp>
        <p:nvSpPr>
          <p:cNvPr id="1371" name="Shape 1371"/>
          <p:cNvSpPr/>
          <p:nvPr/>
        </p:nvSpPr>
        <p:spPr>
          <a:xfrm>
            <a:off x="7276434" y="2553559"/>
            <a:ext cx="3320196"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solidFill>
                  <a:schemeClr val="accent2"/>
                </a:solidFill>
                <a:latin typeface="Calibri"/>
                <a:ea typeface="Calibri"/>
                <a:cs typeface="Calibri"/>
                <a:sym typeface="Calibri"/>
              </a:defRPr>
            </a:pPr>
            <a:r>
              <a:t>LIBERATOR</a:t>
            </a:r>
          </a:p>
          <a:p>
            <a:pPr>
              <a:defRPr sz="2400">
                <a:solidFill>
                  <a:srgbClr val="53585F"/>
                </a:solidFill>
                <a:latin typeface="Calibri"/>
                <a:ea typeface="Calibri"/>
                <a:cs typeface="Calibri"/>
                <a:sym typeface="Calibri"/>
              </a:defRPr>
            </a:pPr>
            <a:r>
              <a:t>Culture of Empowerment</a:t>
            </a:r>
          </a:p>
          <a:p>
            <a:pPr>
              <a:defRPr sz="2400">
                <a:solidFill>
                  <a:srgbClr val="53585F"/>
                </a:solidFill>
                <a:latin typeface="Calibri"/>
                <a:ea typeface="Calibri"/>
                <a:cs typeface="Calibri"/>
                <a:sym typeface="Calibri"/>
              </a:defRPr>
            </a:pPr>
            <a:r>
              <a:t>and Opportunity</a:t>
            </a:r>
          </a:p>
        </p:txBody>
      </p:sp>
      <p:sp>
        <p:nvSpPr>
          <p:cNvPr id="1372" name="Shape 1372"/>
          <p:cNvSpPr/>
          <p:nvPr/>
        </p:nvSpPr>
        <p:spPr>
          <a:xfrm>
            <a:off x="2554162" y="5669187"/>
            <a:ext cx="3231432"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latin typeface="Calibri"/>
                <a:ea typeface="Calibri"/>
                <a:cs typeface="Calibri"/>
                <a:sym typeface="Calibri"/>
              </a:defRPr>
            </a:pPr>
            <a:r>
              <a:t>ABDICATOR</a:t>
            </a:r>
          </a:p>
          <a:p>
            <a:pPr>
              <a:defRPr sz="2400">
                <a:solidFill>
                  <a:srgbClr val="53585F"/>
                </a:solidFill>
                <a:latin typeface="Calibri"/>
                <a:ea typeface="Calibri"/>
                <a:cs typeface="Calibri"/>
                <a:sym typeface="Calibri"/>
              </a:defRPr>
            </a:pPr>
            <a:r>
              <a:t>Culture of Apathy</a:t>
            </a:r>
          </a:p>
          <a:p>
            <a:pPr>
              <a:defRPr sz="2400">
                <a:solidFill>
                  <a:srgbClr val="53585F"/>
                </a:solidFill>
                <a:latin typeface="Calibri"/>
                <a:ea typeface="Calibri"/>
                <a:cs typeface="Calibri"/>
                <a:sym typeface="Calibri"/>
              </a:defRPr>
            </a:pPr>
            <a:r>
              <a:t>and Low Expectation</a:t>
            </a:r>
          </a:p>
        </p:txBody>
      </p:sp>
      <p:sp>
        <p:nvSpPr>
          <p:cNvPr id="1373" name="Shape 1373"/>
          <p:cNvSpPr/>
          <p:nvPr/>
        </p:nvSpPr>
        <p:spPr>
          <a:xfrm>
            <a:off x="7209777" y="5669187"/>
            <a:ext cx="3553273" cy="16099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a:defRPr sz="5000">
                <a:solidFill>
                  <a:srgbClr val="AB2B36"/>
                </a:solidFill>
                <a:latin typeface="Calibri"/>
                <a:ea typeface="Calibri"/>
                <a:cs typeface="Calibri"/>
                <a:sym typeface="Calibri"/>
              </a:defRPr>
            </a:pPr>
            <a:r>
              <a:t>DOMINATOR</a:t>
            </a:r>
          </a:p>
          <a:p>
            <a:pPr>
              <a:defRPr sz="2400">
                <a:solidFill>
                  <a:srgbClr val="53585F"/>
                </a:solidFill>
                <a:latin typeface="Calibri"/>
                <a:ea typeface="Calibri"/>
                <a:cs typeface="Calibri"/>
                <a:sym typeface="Calibri"/>
              </a:defRPr>
            </a:pPr>
            <a:r>
              <a:t>Culture of Fear</a:t>
            </a:r>
          </a:p>
          <a:p>
            <a:pPr>
              <a:defRPr sz="2400">
                <a:solidFill>
                  <a:srgbClr val="53585F"/>
                </a:solidFill>
                <a:latin typeface="Calibri"/>
                <a:ea typeface="Calibri"/>
                <a:cs typeface="Calibri"/>
                <a:sym typeface="Calibri"/>
              </a:defRPr>
            </a:pPr>
            <a:r>
              <a:t>and Manipulation</a:t>
            </a:r>
          </a:p>
        </p:txBody>
      </p:sp>
      <p:sp>
        <p:nvSpPr>
          <p:cNvPr id="1374" name="Shape 1374"/>
          <p:cNvSpPr/>
          <p:nvPr/>
        </p:nvSpPr>
        <p:spPr>
          <a:xfrm>
            <a:off x="5684412" y="1405601"/>
            <a:ext cx="1625915" cy="4034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High Support</a:t>
            </a:r>
          </a:p>
        </p:txBody>
      </p:sp>
      <p:sp>
        <p:nvSpPr>
          <p:cNvPr id="1375" name="Shape 1375"/>
          <p:cNvSpPr/>
          <p:nvPr/>
        </p:nvSpPr>
        <p:spPr>
          <a:xfrm>
            <a:off x="5719591" y="7944586"/>
            <a:ext cx="1555557" cy="4034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Low Support</a:t>
            </a:r>
          </a:p>
        </p:txBody>
      </p:sp>
      <p:sp>
        <p:nvSpPr>
          <p:cNvPr id="1376" name="Shape 1376"/>
          <p:cNvSpPr/>
          <p:nvPr/>
        </p:nvSpPr>
        <p:spPr>
          <a:xfrm>
            <a:off x="1484497" y="4675094"/>
            <a:ext cx="1805239" cy="4034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Low Challenge</a:t>
            </a:r>
          </a:p>
        </p:txBody>
      </p:sp>
      <p:sp>
        <p:nvSpPr>
          <p:cNvPr id="1377" name="Shape 1377"/>
          <p:cNvSpPr/>
          <p:nvPr/>
        </p:nvSpPr>
        <p:spPr>
          <a:xfrm>
            <a:off x="9696380" y="4675094"/>
            <a:ext cx="1875596" cy="4034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defRPr sz="2000"/>
            </a:lvl1pPr>
          </a:lstStyle>
          <a:p>
            <a:r>
              <a:t>High Challenge</a:t>
            </a:r>
          </a:p>
        </p:txBody>
      </p:sp>
      <p:sp>
        <p:nvSpPr>
          <p:cNvPr id="1378" name="Shape 1378"/>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pic>
        <p:nvPicPr>
          <p:cNvPr id="1379" name="image1.jpg"/>
          <p:cNvPicPr>
            <a:picLocks noChangeAspect="1"/>
          </p:cNvPicPr>
          <p:nvPr/>
        </p:nvPicPr>
        <p:blipFill>
          <a:blip r:embed="rId2">
            <a:extLst/>
          </a:blip>
          <a:stretch>
            <a:fillRect/>
          </a:stretch>
        </p:blipFill>
        <p:spPr>
          <a:xfrm>
            <a:off x="11914044" y="8652948"/>
            <a:ext cx="655160" cy="660401"/>
          </a:xfrm>
          <a:prstGeom prst="rect">
            <a:avLst/>
          </a:prstGeom>
          <a:ln w="12700">
            <a:miter lim="400000"/>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4" name="iStock_000020598812_Small-filtered.jpeg"/>
          <p:cNvPicPr>
            <a:picLocks noChangeAspect="1"/>
          </p:cNvPicPr>
          <p:nvPr/>
        </p:nvPicPr>
        <p:blipFill>
          <a:blip r:embed="rId2">
            <a:alphaModFix amt="8170"/>
            <a:extLst/>
          </a:blip>
          <a:srcRect t="1924" b="1924"/>
          <a:stretch>
            <a:fillRect/>
          </a:stretch>
        </p:blipFill>
        <p:spPr>
          <a:xfrm>
            <a:off x="-13616" y="-1"/>
            <a:ext cx="13049439" cy="9753601"/>
          </a:xfrm>
          <a:prstGeom prst="rect">
            <a:avLst/>
          </a:prstGeom>
          <a:ln w="12700">
            <a:miter lim="400000"/>
          </a:ln>
        </p:spPr>
      </p:pic>
      <p:sp>
        <p:nvSpPr>
          <p:cNvPr id="1385" name="Shape 1385"/>
          <p:cNvSpPr/>
          <p:nvPr/>
        </p:nvSpPr>
        <p:spPr>
          <a:xfrm>
            <a:off x="744810" y="617813"/>
            <a:ext cx="2506330" cy="568513"/>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lvl1pPr algn="l" defTabSz="567017">
              <a:defRPr sz="3000">
                <a:solidFill>
                  <a:srgbClr val="53585F"/>
                </a:solidFill>
                <a:latin typeface="Calibri"/>
                <a:ea typeface="Calibri"/>
                <a:cs typeface="Calibri"/>
                <a:sym typeface="Calibri"/>
              </a:defRPr>
            </a:lvl1pPr>
          </a:lstStyle>
          <a:p>
            <a:r>
              <a:t>5 VOICES BOOK</a:t>
            </a:r>
          </a:p>
        </p:txBody>
      </p:sp>
      <p:sp>
        <p:nvSpPr>
          <p:cNvPr id="1386" name="Shape 1386"/>
          <p:cNvSpPr/>
          <p:nvPr/>
        </p:nvSpPr>
        <p:spPr>
          <a:xfrm>
            <a:off x="723899" y="8820150"/>
            <a:ext cx="2104102" cy="368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solidFill>
                  <a:srgbClr val="53585F"/>
                </a:solidFill>
                <a:latin typeface="Calibri"/>
                <a:ea typeface="Calibri"/>
                <a:cs typeface="Calibri"/>
                <a:sym typeface="Calibri"/>
              </a:defRPr>
            </a:lvl1pPr>
          </a:lstStyle>
          <a:p>
            <a:pPr>
              <a:defRPr sz="1800">
                <a:solidFill>
                  <a:srgbClr val="000000"/>
                </a:solidFill>
              </a:defRPr>
            </a:pPr>
            <a:r>
              <a:rPr sz="1700">
                <a:solidFill>
                  <a:srgbClr val="53585F"/>
                </a:solidFill>
              </a:rPr>
              <a:t>© GiANT WORLDWIDE</a:t>
            </a:r>
          </a:p>
        </p:txBody>
      </p:sp>
      <p:pic>
        <p:nvPicPr>
          <p:cNvPr id="1387" name="5-Voices-Book.png"/>
          <p:cNvPicPr>
            <a:picLocks noChangeAspect="1"/>
          </p:cNvPicPr>
          <p:nvPr/>
        </p:nvPicPr>
        <p:blipFill>
          <a:blip r:embed="rId3">
            <a:extLst/>
          </a:blip>
          <a:stretch>
            <a:fillRect/>
          </a:stretch>
        </p:blipFill>
        <p:spPr>
          <a:xfrm>
            <a:off x="1099703" y="1281479"/>
            <a:ext cx="7190642" cy="7190642"/>
          </a:xfrm>
          <a:prstGeom prst="rect">
            <a:avLst/>
          </a:prstGeom>
          <a:ln w="12700">
            <a:miter lim="400000"/>
          </a:ln>
        </p:spPr>
      </p:pic>
      <p:sp>
        <p:nvSpPr>
          <p:cNvPr id="1388" name="Shape 1388"/>
          <p:cNvSpPr/>
          <p:nvPr/>
        </p:nvSpPr>
        <p:spPr>
          <a:xfrm>
            <a:off x="8236421" y="4509994"/>
            <a:ext cx="3692091" cy="733612"/>
          </a:xfrm>
          <a:prstGeom prst="rect">
            <a:avLst/>
          </a:prstGeom>
          <a:ln w="12700">
            <a:miter lim="400000"/>
          </a:ln>
          <a:extLst>
            <a:ext uri="{C572A759-6A51-4108-AA02-DFA0A04FC94B}">
              <ma14:wrappingTextBoxFlag xmlns:ma14="http://schemas.microsoft.com/office/mac/drawingml/2011/main" val="1"/>
            </a:ext>
          </a:extLst>
        </p:spPr>
        <p:txBody>
          <a:bodyPr wrap="none" lIns="49305" tIns="49305" rIns="49305" bIns="49305" anchor="ctr">
            <a:spAutoFit/>
          </a:bodyPr>
          <a:lstStyle/>
          <a:p>
            <a:pPr defTabSz="567017">
              <a:defRPr sz="4100" spc="410">
                <a:solidFill>
                  <a:srgbClr val="53585F"/>
                </a:solidFill>
                <a:latin typeface="Calibri"/>
                <a:ea typeface="Calibri"/>
                <a:cs typeface="Calibri"/>
                <a:sym typeface="Calibri"/>
              </a:defRPr>
            </a:pPr>
            <a:r>
              <a:t>5</a:t>
            </a:r>
            <a:r>
              <a:rPr b="1"/>
              <a:t>VOICES</a:t>
            </a:r>
            <a:r>
              <a:t>.COM</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3084B4"/>
        </a:solidFill>
        <a:effectLst/>
      </p:bgPr>
    </p:bg>
    <p:spTree>
      <p:nvGrpSpPr>
        <p:cNvPr id="1" name=""/>
        <p:cNvGrpSpPr/>
        <p:nvPr/>
      </p:nvGrpSpPr>
      <p:grpSpPr>
        <a:xfrm>
          <a:off x="0" y="0"/>
          <a:ext cx="0" cy="0"/>
          <a:chOff x="0" y="0"/>
          <a:chExt cx="0" cy="0"/>
        </a:xfrm>
      </p:grpSpPr>
      <p:pic>
        <p:nvPicPr>
          <p:cNvPr id="1390" name="iStock_000020598812_Small-filtered.jpeg"/>
          <p:cNvPicPr>
            <a:picLocks noChangeAspect="1"/>
          </p:cNvPicPr>
          <p:nvPr/>
        </p:nvPicPr>
        <p:blipFill>
          <a:blip r:embed="rId2">
            <a:alphaModFix amt="8170"/>
            <a:extLst/>
          </a:blip>
          <a:srcRect t="1924" b="1924"/>
          <a:stretch>
            <a:fillRect/>
          </a:stretch>
        </p:blipFill>
        <p:spPr>
          <a:xfrm>
            <a:off x="-44639" y="-1"/>
            <a:ext cx="13049439" cy="9753601"/>
          </a:xfrm>
          <a:prstGeom prst="rect">
            <a:avLst/>
          </a:prstGeom>
          <a:ln w="12700">
            <a:miter lim="400000"/>
          </a:ln>
        </p:spPr>
      </p:pic>
      <p:sp>
        <p:nvSpPr>
          <p:cNvPr id="1392" name="Shape 1392"/>
          <p:cNvSpPr>
            <a:spLocks noGrp="1"/>
          </p:cNvSpPr>
          <p:nvPr>
            <p:ph type="subTitle" sz="quarter" idx="1"/>
          </p:nvPr>
        </p:nvSpPr>
        <p:spPr>
          <a:xfrm>
            <a:off x="976933" y="4430433"/>
            <a:ext cx="11071331" cy="896512"/>
          </a:xfrm>
          <a:prstGeom prst="rect">
            <a:avLst/>
          </a:prstGeom>
        </p:spPr>
        <p:txBody>
          <a:bodyPr>
            <a:noAutofit/>
          </a:bodyPr>
          <a:lstStyle>
            <a:lvl1pPr>
              <a:defRPr sz="5000">
                <a:solidFill>
                  <a:srgbClr val="FFFFFF"/>
                </a:solidFill>
                <a:latin typeface="Calibri"/>
                <a:ea typeface="Calibri"/>
                <a:cs typeface="Calibri"/>
                <a:sym typeface="Calibri"/>
              </a:defRPr>
            </a:lvl1pPr>
          </a:lstStyle>
          <a:p>
            <a:r>
              <a:rPr lang="en-US" sz="6000" dirty="0" smtClean="0"/>
              <a:t>COURSES.</a:t>
            </a:r>
            <a:r>
              <a:rPr lang="en-US" sz="6000" b="1" dirty="0" smtClean="0"/>
              <a:t>GIANTWORLDWIDE</a:t>
            </a:r>
            <a:r>
              <a:rPr lang="en-US" sz="6000" dirty="0" smtClean="0"/>
              <a:t>.COM</a:t>
            </a:r>
            <a:endParaRPr sz="6000" dirty="0"/>
          </a:p>
        </p:txBody>
      </p:sp>
      <p:sp>
        <p:nvSpPr>
          <p:cNvPr id="6" name="Shape 1392"/>
          <p:cNvSpPr txBox="1">
            <a:spLocks/>
          </p:cNvSpPr>
          <p:nvPr/>
        </p:nvSpPr>
        <p:spPr>
          <a:xfrm>
            <a:off x="976933" y="3590041"/>
            <a:ext cx="11071331" cy="896512"/>
          </a:xfrm>
          <a:prstGeom prst="rect">
            <a:avLst/>
          </a:prstGeom>
          <a:ln w="12700">
            <a:miter lim="400000"/>
          </a:ln>
          <a:extLst>
            <a:ext uri="{C572A759-6A51-4108-AA02-DFA0A04FC94B}">
              <ma14:wrappingTextBoxFlag xmlns:ma14="http://schemas.microsoft.com/office/mac/drawingml/2011/main" val="1"/>
            </a:ext>
          </a:extLst>
        </p:spPr>
        <p:txBody>
          <a:bodyPr lIns="0" tIns="0" rIns="0" bIns="0" anchor="t">
            <a:noAutofit/>
          </a:bodyPr>
          <a:lstStyle>
            <a:lvl1pPr marL="0" marR="0" indent="0" algn="ctr" defTabSz="584200" rtl="0" latinLnBrk="0">
              <a:lnSpc>
                <a:spcPct val="100000"/>
              </a:lnSpc>
              <a:spcBef>
                <a:spcPts val="0"/>
              </a:spcBef>
              <a:spcAft>
                <a:spcPts val="0"/>
              </a:spcAft>
              <a:buClrTx/>
              <a:buSzTx/>
              <a:buFontTx/>
              <a:buNone/>
              <a:tabLst/>
              <a:defRPr sz="5000" b="0" i="0" u="none" strike="noStrike" cap="none" spc="0" baseline="0">
                <a:ln>
                  <a:noFill/>
                </a:ln>
                <a:solidFill>
                  <a:srgbClr val="FFFFFF"/>
                </a:solidFill>
                <a:uFillTx/>
                <a:latin typeface="Calibri"/>
                <a:ea typeface="Calibri"/>
                <a:cs typeface="Calibri"/>
                <a:sym typeface="Calibri"/>
              </a:defRPr>
            </a:lvl1pPr>
            <a:lvl2pPr marL="0" marR="0" indent="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Helvetica Light"/>
                <a:ea typeface="Helvetica Light"/>
                <a:cs typeface="Helvetica Light"/>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9pPr>
          </a:lstStyle>
          <a:p>
            <a:r>
              <a:rPr lang="en-US" sz="4800" spc="600" dirty="0" smtClean="0">
                <a:solidFill>
                  <a:schemeClr val="accent1">
                    <a:lumMod val="20000"/>
                    <a:lumOff val="80000"/>
                  </a:schemeClr>
                </a:solidFill>
              </a:rPr>
              <a:t>FREE LEADERSHIP COURSES</a:t>
            </a:r>
            <a:endParaRPr lang="en-US" sz="4800" spc="600" dirty="0">
              <a:solidFill>
                <a:schemeClr val="accent1">
                  <a:lumMod val="20000"/>
                  <a:lumOff val="80000"/>
                </a:schemeClr>
              </a:solidFill>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 name="Shape 1381"/>
          <p:cNvSpPr>
            <a:spLocks noGrp="1"/>
          </p:cNvSpPr>
          <p:nvPr>
            <p:ph type="subTitle" sz="half" idx="1"/>
          </p:nvPr>
        </p:nvSpPr>
        <p:spPr>
          <a:prstGeom prst="rect">
            <a:avLst/>
          </a:prstGeom>
        </p:spPr>
        <p:txBody>
          <a:bodyPr/>
          <a:lstStyle/>
          <a:p>
            <a:endParaRPr/>
          </a:p>
        </p:txBody>
      </p:sp>
      <p:pic>
        <p:nvPicPr>
          <p:cNvPr id="1382" name="pasted-image.pdf"/>
          <p:cNvPicPr>
            <a:picLocks noChangeAspect="1"/>
          </p:cNvPicPr>
          <p:nvPr/>
        </p:nvPicPr>
        <p:blipFill>
          <a:blip r:embed="rId2">
            <a:extLst/>
          </a:blip>
          <a:stretch>
            <a:fillRect/>
          </a:stretch>
        </p:blipFill>
        <p:spPr>
          <a:xfrm>
            <a:off x="-1" y="0"/>
            <a:ext cx="13011151" cy="9753600"/>
          </a:xfrm>
          <a:prstGeom prst="rect">
            <a:avLst/>
          </a:prstGeom>
          <a:ln w="12700">
            <a:miter lim="400000"/>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817</TotalTime>
  <Words>4829</Words>
  <Application>Microsoft Macintosh PowerPoint</Application>
  <PresentationFormat>Custom</PresentationFormat>
  <Paragraphs>928</Paragraphs>
  <Slides>97</Slides>
  <Notes>17</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CORE EXERCISE: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CORE EXERCISE: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Bill  DeMarco</cp:lastModifiedBy>
  <cp:revision>5</cp:revision>
  <dcterms:modified xsi:type="dcterms:W3CDTF">2017-03-23T13:30:17Z</dcterms:modified>
</cp:coreProperties>
</file>